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5"/>
  </p:notesMasterIdLst>
  <p:sldIdLst>
    <p:sldId id="256" r:id="rId2"/>
    <p:sldId id="358" r:id="rId3"/>
    <p:sldId id="258" r:id="rId4"/>
    <p:sldId id="427" r:id="rId5"/>
    <p:sldId id="364" r:id="rId6"/>
    <p:sldId id="261" r:id="rId7"/>
    <p:sldId id="262" r:id="rId8"/>
    <p:sldId id="263" r:id="rId9"/>
    <p:sldId id="264" r:id="rId10"/>
    <p:sldId id="365" r:id="rId11"/>
    <p:sldId id="366" r:id="rId12"/>
    <p:sldId id="367" r:id="rId13"/>
    <p:sldId id="265" r:id="rId14"/>
    <p:sldId id="280" r:id="rId15"/>
    <p:sldId id="277" r:id="rId16"/>
    <p:sldId id="283" r:id="rId17"/>
    <p:sldId id="357" r:id="rId18"/>
    <p:sldId id="284" r:id="rId19"/>
    <p:sldId id="285" r:id="rId20"/>
    <p:sldId id="286" r:id="rId21"/>
    <p:sldId id="287" r:id="rId22"/>
    <p:sldId id="334" r:id="rId23"/>
    <p:sldId id="337" r:id="rId24"/>
    <p:sldId id="426" r:id="rId25"/>
    <p:sldId id="431" r:id="rId26"/>
    <p:sldId id="432" r:id="rId27"/>
    <p:sldId id="398" r:id="rId28"/>
    <p:sldId id="354" r:id="rId29"/>
    <p:sldId id="430" r:id="rId30"/>
    <p:sldId id="428" r:id="rId31"/>
    <p:sldId id="400" r:id="rId32"/>
    <p:sldId id="404" r:id="rId33"/>
    <p:sldId id="355"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7684158-E8C8-9BE0-21EB-718D906F94A5}" name="George Mount" initials="GM" userId="S::george@stringfestanalytics.com::22d0b802-afc6-4b8f-ba57-7a855d96927f"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George M" initials="GM" lastIdx="1" clrIdx="0">
    <p:extLst>
      <p:ext uri="{19B8F6BF-5375-455C-9EA6-DF929625EA0E}">
        <p15:presenceInfo xmlns:p15="http://schemas.microsoft.com/office/powerpoint/2012/main" userId="S::george@georgejmount.com::f62b7f9a-d362-4c96-927b-ee32451abead"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CF3338"/>
    <a:srgbClr val="BAA783"/>
    <a:srgbClr val="628EA9"/>
    <a:srgbClr val="707070"/>
    <a:srgbClr val="FCA426"/>
    <a:srgbClr val="F5F5F5"/>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58" autoAdjust="0"/>
    <p:restoredTop sz="71519" autoAdjust="0"/>
  </p:normalViewPr>
  <p:slideViewPr>
    <p:cSldViewPr snapToGrid="0">
      <p:cViewPr varScale="1">
        <p:scale>
          <a:sx n="61" d="100"/>
          <a:sy n="61" d="100"/>
        </p:scale>
        <p:origin x="774" y="4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microsoft.com/office/2018/10/relationships/authors" Targe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5E962CB-877F-4A13-A575-40D08EA9DDD6}" type="doc">
      <dgm:prSet loTypeId="urn:microsoft.com/office/officeart/2009/layout/CirclePictureHierarchy" loCatId="hierarchy" qsTypeId="urn:microsoft.com/office/officeart/2005/8/quickstyle/simple1" qsCatId="simple" csTypeId="urn:microsoft.com/office/officeart/2005/8/colors/accent1_2" csCatId="accent1" phldr="1"/>
      <dgm:spPr/>
      <dgm:t>
        <a:bodyPr/>
        <a:lstStyle/>
        <a:p>
          <a:endParaRPr lang="en-US"/>
        </a:p>
      </dgm:t>
    </dgm:pt>
    <dgm:pt modelId="{7D6E8332-894C-498D-BE66-A552C178D0F2}">
      <dgm:prSet phldrT="[Text]" custT="1"/>
      <dgm:spPr/>
      <dgm:t>
        <a:bodyPr/>
        <a:lstStyle/>
        <a:p>
          <a:r>
            <a:rPr lang="en-US" sz="2400" b="1" dirty="0">
              <a:latin typeface="Gidole" panose="020B0604020202020204" charset="0"/>
            </a:rPr>
            <a:t>Variable</a:t>
          </a:r>
        </a:p>
      </dgm:t>
    </dgm:pt>
    <dgm:pt modelId="{E22DE74D-9F5D-4977-AFEF-ED93FEF2DC03}" type="parTrans" cxnId="{3C25439A-8DBA-449E-9A35-4EB712A65639}">
      <dgm:prSet/>
      <dgm:spPr/>
      <dgm:t>
        <a:bodyPr/>
        <a:lstStyle/>
        <a:p>
          <a:endParaRPr lang="en-US" b="1"/>
        </a:p>
      </dgm:t>
    </dgm:pt>
    <dgm:pt modelId="{E37E3425-5DA6-44CF-9592-6E6BB438E4D4}" type="sibTrans" cxnId="{3C25439A-8DBA-449E-9A35-4EB712A65639}">
      <dgm:prSet/>
      <dgm:spPr/>
      <dgm:t>
        <a:bodyPr/>
        <a:lstStyle/>
        <a:p>
          <a:endParaRPr lang="en-US" b="1"/>
        </a:p>
      </dgm:t>
    </dgm:pt>
    <dgm:pt modelId="{1C60E7D1-5A27-44F2-8AEB-B3A99780C8F4}">
      <dgm:prSet phldrT="[Text]" custT="1"/>
      <dgm:spPr/>
      <dgm:t>
        <a:bodyPr/>
        <a:lstStyle/>
        <a:p>
          <a:r>
            <a:rPr lang="en-US" sz="2400" b="1" dirty="0">
              <a:latin typeface="Gidole" panose="020B0604020202020204" charset="0"/>
            </a:rPr>
            <a:t>Categorical</a:t>
          </a:r>
        </a:p>
      </dgm:t>
    </dgm:pt>
    <dgm:pt modelId="{942A7EA2-A3C0-405A-8B5A-7686B873A54F}" type="parTrans" cxnId="{EAF79531-320C-47C2-9322-B9351D1188AB}">
      <dgm:prSet/>
      <dgm:spPr>
        <a:ln>
          <a:solidFill>
            <a:srgbClr val="3D3935"/>
          </a:solidFill>
        </a:ln>
      </dgm:spPr>
      <dgm:t>
        <a:bodyPr/>
        <a:lstStyle/>
        <a:p>
          <a:endParaRPr lang="en-US" b="1"/>
        </a:p>
      </dgm:t>
    </dgm:pt>
    <dgm:pt modelId="{E37433F6-B800-4E07-B57F-F6368CF71F6F}" type="sibTrans" cxnId="{EAF79531-320C-47C2-9322-B9351D1188AB}">
      <dgm:prSet/>
      <dgm:spPr/>
      <dgm:t>
        <a:bodyPr/>
        <a:lstStyle/>
        <a:p>
          <a:endParaRPr lang="en-US" b="1"/>
        </a:p>
      </dgm:t>
    </dgm:pt>
    <dgm:pt modelId="{7D130B0C-DE52-40B7-A466-0D620F0D6839}">
      <dgm:prSet phldrT="[Text]" custT="1"/>
      <dgm:spPr/>
      <dgm:t>
        <a:bodyPr/>
        <a:lstStyle/>
        <a:p>
          <a:r>
            <a:rPr lang="en-US" sz="2400" b="1" dirty="0">
              <a:latin typeface="Gidole" panose="020B0604020202020204" charset="0"/>
            </a:rPr>
            <a:t>Binary</a:t>
          </a:r>
        </a:p>
      </dgm:t>
    </dgm:pt>
    <dgm:pt modelId="{D13CE648-3EEA-4F27-8B9C-E4324A244E0A}" type="parTrans" cxnId="{3EEFC858-5AF6-485E-A14E-B8019B8F2101}">
      <dgm:prSet/>
      <dgm:spPr>
        <a:ln>
          <a:solidFill>
            <a:srgbClr val="3D3935"/>
          </a:solidFill>
        </a:ln>
      </dgm:spPr>
      <dgm:t>
        <a:bodyPr/>
        <a:lstStyle/>
        <a:p>
          <a:endParaRPr lang="en-US" b="1"/>
        </a:p>
      </dgm:t>
    </dgm:pt>
    <dgm:pt modelId="{E6110B8A-02E5-4808-AE36-C30EB492AD23}" type="sibTrans" cxnId="{3EEFC858-5AF6-485E-A14E-B8019B8F2101}">
      <dgm:prSet/>
      <dgm:spPr/>
      <dgm:t>
        <a:bodyPr/>
        <a:lstStyle/>
        <a:p>
          <a:endParaRPr lang="en-US" b="1"/>
        </a:p>
      </dgm:t>
    </dgm:pt>
    <dgm:pt modelId="{DFE5E4D9-736A-413B-931A-494917B80B74}">
      <dgm:prSet phldrT="[Text]" custT="1"/>
      <dgm:spPr/>
      <dgm:t>
        <a:bodyPr/>
        <a:lstStyle/>
        <a:p>
          <a:r>
            <a:rPr lang="en-US" sz="2400" b="1" dirty="0">
              <a:latin typeface="Gidole" panose="020B0604020202020204" charset="0"/>
            </a:rPr>
            <a:t>Nominal</a:t>
          </a:r>
        </a:p>
      </dgm:t>
    </dgm:pt>
    <dgm:pt modelId="{06DAEF35-E9FB-4835-8D30-F22CB478997D}" type="parTrans" cxnId="{C0C5AC01-C4ED-47EA-9385-E68724BD0755}">
      <dgm:prSet/>
      <dgm:spPr/>
      <dgm:t>
        <a:bodyPr/>
        <a:lstStyle/>
        <a:p>
          <a:endParaRPr lang="en-US" b="1"/>
        </a:p>
      </dgm:t>
    </dgm:pt>
    <dgm:pt modelId="{B3816412-06A7-4D1C-9816-26F6FA2C951D}" type="sibTrans" cxnId="{C0C5AC01-C4ED-47EA-9385-E68724BD0755}">
      <dgm:prSet/>
      <dgm:spPr/>
      <dgm:t>
        <a:bodyPr/>
        <a:lstStyle/>
        <a:p>
          <a:endParaRPr lang="en-US" b="1"/>
        </a:p>
      </dgm:t>
    </dgm:pt>
    <dgm:pt modelId="{A405BD51-7647-45AF-8E20-21C93FFC951B}">
      <dgm:prSet phldrT="[Text]" custT="1"/>
      <dgm:spPr/>
      <dgm:t>
        <a:bodyPr/>
        <a:lstStyle/>
        <a:p>
          <a:r>
            <a:rPr lang="en-US" sz="2400" b="1" dirty="0">
              <a:latin typeface="Gidole" panose="020B0604020202020204" charset="0"/>
            </a:rPr>
            <a:t>Quantitative</a:t>
          </a:r>
        </a:p>
      </dgm:t>
    </dgm:pt>
    <dgm:pt modelId="{1B492B0F-D181-4B65-8955-1B4D5BE8DDAD}" type="parTrans" cxnId="{28476DFF-4487-4DAE-9C2E-77D6C4F274FE}">
      <dgm:prSet/>
      <dgm:spPr>
        <a:ln>
          <a:solidFill>
            <a:srgbClr val="3D3935"/>
          </a:solidFill>
        </a:ln>
      </dgm:spPr>
      <dgm:t>
        <a:bodyPr/>
        <a:lstStyle/>
        <a:p>
          <a:endParaRPr lang="en-US" b="1"/>
        </a:p>
      </dgm:t>
    </dgm:pt>
    <dgm:pt modelId="{2E9EBE68-E77A-4C5C-A0BE-6788800B17A7}" type="sibTrans" cxnId="{28476DFF-4487-4DAE-9C2E-77D6C4F274FE}">
      <dgm:prSet/>
      <dgm:spPr/>
      <dgm:t>
        <a:bodyPr/>
        <a:lstStyle/>
        <a:p>
          <a:endParaRPr lang="en-US" b="1"/>
        </a:p>
      </dgm:t>
    </dgm:pt>
    <dgm:pt modelId="{C868788A-01CE-4199-86A3-203974468A9F}">
      <dgm:prSet phldrT="[Text]" custT="1"/>
      <dgm:spPr/>
      <dgm:t>
        <a:bodyPr/>
        <a:lstStyle/>
        <a:p>
          <a:r>
            <a:rPr lang="en-US" sz="2400" b="1" dirty="0">
              <a:latin typeface="Gidole" panose="020B0604020202020204" charset="0"/>
            </a:rPr>
            <a:t>Discrete</a:t>
          </a:r>
        </a:p>
      </dgm:t>
    </dgm:pt>
    <dgm:pt modelId="{CABBD716-8F67-417F-988C-030A8E8866AE}" type="parTrans" cxnId="{444B6A1A-0EC6-4444-86FD-BD8C0A0AB02D}">
      <dgm:prSet/>
      <dgm:spPr>
        <a:ln>
          <a:solidFill>
            <a:srgbClr val="3D3935"/>
          </a:solidFill>
        </a:ln>
      </dgm:spPr>
      <dgm:t>
        <a:bodyPr/>
        <a:lstStyle/>
        <a:p>
          <a:endParaRPr lang="en-US" b="1"/>
        </a:p>
      </dgm:t>
    </dgm:pt>
    <dgm:pt modelId="{FCA2E8E2-95BE-4A04-B3B1-9BADB6D42B13}" type="sibTrans" cxnId="{444B6A1A-0EC6-4444-86FD-BD8C0A0AB02D}">
      <dgm:prSet/>
      <dgm:spPr/>
      <dgm:t>
        <a:bodyPr/>
        <a:lstStyle/>
        <a:p>
          <a:endParaRPr lang="en-US" b="1"/>
        </a:p>
      </dgm:t>
    </dgm:pt>
    <dgm:pt modelId="{95676DD3-9B70-4AAC-B17A-81761AFA61E2}">
      <dgm:prSet phldrT="[Text]" custT="1"/>
      <dgm:spPr/>
      <dgm:t>
        <a:bodyPr/>
        <a:lstStyle/>
        <a:p>
          <a:r>
            <a:rPr lang="en-US" sz="2400" b="1" dirty="0">
              <a:latin typeface="Gidole" panose="020B0604020202020204" charset="0"/>
            </a:rPr>
            <a:t>Ordinal</a:t>
          </a:r>
        </a:p>
      </dgm:t>
    </dgm:pt>
    <dgm:pt modelId="{9108D7F2-B99F-470A-9CD7-5ED5E0E0F56F}" type="parTrans" cxnId="{23BA00DD-C3EF-4EE3-B3EC-31F714D49E2E}">
      <dgm:prSet/>
      <dgm:spPr>
        <a:ln>
          <a:solidFill>
            <a:srgbClr val="3D3935"/>
          </a:solidFill>
        </a:ln>
      </dgm:spPr>
      <dgm:t>
        <a:bodyPr/>
        <a:lstStyle/>
        <a:p>
          <a:endParaRPr lang="en-US" b="1"/>
        </a:p>
      </dgm:t>
    </dgm:pt>
    <dgm:pt modelId="{83AB9522-0843-457A-AFEB-58B2E7237CC6}" type="sibTrans" cxnId="{23BA00DD-C3EF-4EE3-B3EC-31F714D49E2E}">
      <dgm:prSet/>
      <dgm:spPr/>
      <dgm:t>
        <a:bodyPr/>
        <a:lstStyle/>
        <a:p>
          <a:endParaRPr lang="en-US" b="1"/>
        </a:p>
      </dgm:t>
    </dgm:pt>
    <dgm:pt modelId="{ACD507E6-DF99-4D93-AA71-86AD14EDDA82}">
      <dgm:prSet phldrT="[Text]" custT="1"/>
      <dgm:spPr/>
      <dgm:t>
        <a:bodyPr/>
        <a:lstStyle/>
        <a:p>
          <a:r>
            <a:rPr lang="en-US" sz="2400" b="1" dirty="0">
              <a:latin typeface="Gidole" panose="020B0604020202020204" charset="0"/>
            </a:rPr>
            <a:t>Continuous</a:t>
          </a:r>
        </a:p>
      </dgm:t>
    </dgm:pt>
    <dgm:pt modelId="{64ACA810-B33F-4A34-B93A-34ABA6548314}" type="parTrans" cxnId="{F8DBA594-71C7-4F30-9E7E-BF72FECA4662}">
      <dgm:prSet/>
      <dgm:spPr>
        <a:ln>
          <a:solidFill>
            <a:srgbClr val="3D3935"/>
          </a:solidFill>
        </a:ln>
      </dgm:spPr>
      <dgm:t>
        <a:bodyPr/>
        <a:lstStyle/>
        <a:p>
          <a:endParaRPr lang="en-US" b="1"/>
        </a:p>
      </dgm:t>
    </dgm:pt>
    <dgm:pt modelId="{5A5C5AC4-A070-473F-8EBE-821AC373AF11}" type="sibTrans" cxnId="{F8DBA594-71C7-4F30-9E7E-BF72FECA4662}">
      <dgm:prSet/>
      <dgm:spPr/>
      <dgm:t>
        <a:bodyPr/>
        <a:lstStyle/>
        <a:p>
          <a:endParaRPr lang="en-US" b="1"/>
        </a:p>
      </dgm:t>
    </dgm:pt>
    <dgm:pt modelId="{0F5E97FF-6A27-4FB2-BA0F-DC9E9EC37468}" type="pres">
      <dgm:prSet presAssocID="{E5E962CB-877F-4A13-A575-40D08EA9DDD6}" presName="hierChild1" presStyleCnt="0">
        <dgm:presLayoutVars>
          <dgm:chPref val="1"/>
          <dgm:dir/>
          <dgm:animOne val="branch"/>
          <dgm:animLvl val="lvl"/>
          <dgm:resizeHandles/>
        </dgm:presLayoutVars>
      </dgm:prSet>
      <dgm:spPr/>
    </dgm:pt>
    <dgm:pt modelId="{DD3AFE16-7BB6-48DB-A5E8-E69618E9AFAA}" type="pres">
      <dgm:prSet presAssocID="{7D6E8332-894C-498D-BE66-A552C178D0F2}" presName="hierRoot1" presStyleCnt="0"/>
      <dgm:spPr/>
    </dgm:pt>
    <dgm:pt modelId="{43ED4F05-066E-4F03-BC28-D56FC9E1D425}" type="pres">
      <dgm:prSet presAssocID="{7D6E8332-894C-498D-BE66-A552C178D0F2}" presName="composite" presStyleCnt="0"/>
      <dgm:spPr/>
    </dgm:pt>
    <dgm:pt modelId="{1009AA9B-3FE2-4564-9EEB-23FC00AE6337}" type="pres">
      <dgm:prSet presAssocID="{7D6E8332-894C-498D-BE66-A552C178D0F2}" presName="image" presStyleLbl="node0" presStyleIdx="0" presStyleCnt="1"/>
      <dgm:spPr>
        <a:solidFill>
          <a:srgbClr val="CF3338"/>
        </a:solidFill>
      </dgm:spPr>
    </dgm:pt>
    <dgm:pt modelId="{20C9798A-B1DC-479F-9C7D-3750A9A28E41}" type="pres">
      <dgm:prSet presAssocID="{7D6E8332-894C-498D-BE66-A552C178D0F2}" presName="text" presStyleLbl="revTx" presStyleIdx="0" presStyleCnt="8">
        <dgm:presLayoutVars>
          <dgm:chPref val="3"/>
        </dgm:presLayoutVars>
      </dgm:prSet>
      <dgm:spPr/>
    </dgm:pt>
    <dgm:pt modelId="{1773EC32-616B-4C62-94D8-20C982BBEBDA}" type="pres">
      <dgm:prSet presAssocID="{7D6E8332-894C-498D-BE66-A552C178D0F2}" presName="hierChild2" presStyleCnt="0"/>
      <dgm:spPr/>
    </dgm:pt>
    <dgm:pt modelId="{87AAB2B1-5E1E-42B1-9615-E51F67470DB5}" type="pres">
      <dgm:prSet presAssocID="{942A7EA2-A3C0-405A-8B5A-7686B873A54F}" presName="Name10" presStyleLbl="parChTrans1D2" presStyleIdx="0" presStyleCnt="2"/>
      <dgm:spPr/>
    </dgm:pt>
    <dgm:pt modelId="{B880D4C6-4474-4950-BE6D-AAAE8A027B7E}" type="pres">
      <dgm:prSet presAssocID="{1C60E7D1-5A27-44F2-8AEB-B3A99780C8F4}" presName="hierRoot2" presStyleCnt="0"/>
      <dgm:spPr/>
    </dgm:pt>
    <dgm:pt modelId="{6DC7F60E-D4EE-450C-9B32-715A54F355DC}" type="pres">
      <dgm:prSet presAssocID="{1C60E7D1-5A27-44F2-8AEB-B3A99780C8F4}" presName="composite2" presStyleCnt="0"/>
      <dgm:spPr/>
    </dgm:pt>
    <dgm:pt modelId="{0EC82F2C-CA1B-4A34-AF62-64A49F0907A9}" type="pres">
      <dgm:prSet presAssocID="{1C60E7D1-5A27-44F2-8AEB-B3A99780C8F4}" presName="image2" presStyleLbl="node2" presStyleIdx="0" presStyleCnt="2"/>
      <dgm:spPr>
        <a:solidFill>
          <a:srgbClr val="CF3338"/>
        </a:solidFill>
      </dgm:spPr>
    </dgm:pt>
    <dgm:pt modelId="{A5450CFF-36D0-4CC0-850F-D5440B1D6428}" type="pres">
      <dgm:prSet presAssocID="{1C60E7D1-5A27-44F2-8AEB-B3A99780C8F4}" presName="text2" presStyleLbl="revTx" presStyleIdx="1" presStyleCnt="8">
        <dgm:presLayoutVars>
          <dgm:chPref val="3"/>
        </dgm:presLayoutVars>
      </dgm:prSet>
      <dgm:spPr/>
    </dgm:pt>
    <dgm:pt modelId="{39AFAC78-4C12-4417-B7AD-8F6E43A68236}" type="pres">
      <dgm:prSet presAssocID="{1C60E7D1-5A27-44F2-8AEB-B3A99780C8F4}" presName="hierChild3" presStyleCnt="0"/>
      <dgm:spPr/>
    </dgm:pt>
    <dgm:pt modelId="{DD48BDD3-FCF7-489F-9C6C-D974DAC24DC1}" type="pres">
      <dgm:prSet presAssocID="{D13CE648-3EEA-4F27-8B9C-E4324A244E0A}" presName="Name17" presStyleLbl="parChTrans1D3" presStyleIdx="0" presStyleCnt="5"/>
      <dgm:spPr/>
    </dgm:pt>
    <dgm:pt modelId="{D686DBDD-2DB6-4CB1-91B0-D630F8977E94}" type="pres">
      <dgm:prSet presAssocID="{7D130B0C-DE52-40B7-A466-0D620F0D6839}" presName="hierRoot3" presStyleCnt="0"/>
      <dgm:spPr/>
    </dgm:pt>
    <dgm:pt modelId="{983786A4-B326-47F2-9518-AAAFE7D53BFA}" type="pres">
      <dgm:prSet presAssocID="{7D130B0C-DE52-40B7-A466-0D620F0D6839}" presName="composite3" presStyleCnt="0"/>
      <dgm:spPr/>
    </dgm:pt>
    <dgm:pt modelId="{C1CF1683-1A9D-4D43-9406-72AFC8B9CC57}" type="pres">
      <dgm:prSet presAssocID="{7D130B0C-DE52-40B7-A466-0D620F0D6839}" presName="image3" presStyleLbl="node3" presStyleIdx="0" presStyleCnt="5"/>
      <dgm:spPr>
        <a:solidFill>
          <a:srgbClr val="CF3338"/>
        </a:solidFill>
      </dgm:spPr>
    </dgm:pt>
    <dgm:pt modelId="{A633EF57-7E8E-47CB-BCCD-198B0450C484}" type="pres">
      <dgm:prSet presAssocID="{7D130B0C-DE52-40B7-A466-0D620F0D6839}" presName="text3" presStyleLbl="revTx" presStyleIdx="2" presStyleCnt="8">
        <dgm:presLayoutVars>
          <dgm:chPref val="3"/>
        </dgm:presLayoutVars>
      </dgm:prSet>
      <dgm:spPr/>
    </dgm:pt>
    <dgm:pt modelId="{E9050D52-A09A-46A2-A662-DD988474C427}" type="pres">
      <dgm:prSet presAssocID="{7D130B0C-DE52-40B7-A466-0D620F0D6839}" presName="hierChild4" presStyleCnt="0"/>
      <dgm:spPr/>
    </dgm:pt>
    <dgm:pt modelId="{3C69A431-98CC-46BB-929E-D0E8031216C0}" type="pres">
      <dgm:prSet presAssocID="{06DAEF35-E9FB-4835-8D30-F22CB478997D}" presName="Name17" presStyleLbl="parChTrans1D3" presStyleIdx="1" presStyleCnt="5"/>
      <dgm:spPr/>
    </dgm:pt>
    <dgm:pt modelId="{CC742985-7923-42F6-9A71-09B28F796C8F}" type="pres">
      <dgm:prSet presAssocID="{DFE5E4D9-736A-413B-931A-494917B80B74}" presName="hierRoot3" presStyleCnt="0"/>
      <dgm:spPr/>
    </dgm:pt>
    <dgm:pt modelId="{430E7E1E-61DA-4D66-A6EA-D19D17ABA30D}" type="pres">
      <dgm:prSet presAssocID="{DFE5E4D9-736A-413B-931A-494917B80B74}" presName="composite3" presStyleCnt="0"/>
      <dgm:spPr/>
    </dgm:pt>
    <dgm:pt modelId="{75BE8E6F-2998-418F-AA21-610C3926C412}" type="pres">
      <dgm:prSet presAssocID="{DFE5E4D9-736A-413B-931A-494917B80B74}" presName="image3" presStyleLbl="node3" presStyleIdx="1" presStyleCnt="5"/>
      <dgm:spPr>
        <a:solidFill>
          <a:srgbClr val="CF3338"/>
        </a:solidFill>
      </dgm:spPr>
    </dgm:pt>
    <dgm:pt modelId="{B038DDFE-611D-40FB-BA13-F4D8F47376B4}" type="pres">
      <dgm:prSet presAssocID="{DFE5E4D9-736A-413B-931A-494917B80B74}" presName="text3" presStyleLbl="revTx" presStyleIdx="3" presStyleCnt="8">
        <dgm:presLayoutVars>
          <dgm:chPref val="3"/>
        </dgm:presLayoutVars>
      </dgm:prSet>
      <dgm:spPr/>
    </dgm:pt>
    <dgm:pt modelId="{40F964E4-8630-484D-95DA-4DD70879E592}" type="pres">
      <dgm:prSet presAssocID="{DFE5E4D9-736A-413B-931A-494917B80B74}" presName="hierChild4" presStyleCnt="0"/>
      <dgm:spPr/>
    </dgm:pt>
    <dgm:pt modelId="{AB86BE53-D5ED-41C9-A375-C077D0DDCA63}" type="pres">
      <dgm:prSet presAssocID="{9108D7F2-B99F-470A-9CD7-5ED5E0E0F56F}" presName="Name17" presStyleLbl="parChTrans1D3" presStyleIdx="2" presStyleCnt="5"/>
      <dgm:spPr/>
    </dgm:pt>
    <dgm:pt modelId="{91D8E3A7-500F-4710-9896-47550FE5ABDA}" type="pres">
      <dgm:prSet presAssocID="{95676DD3-9B70-4AAC-B17A-81761AFA61E2}" presName="hierRoot3" presStyleCnt="0"/>
      <dgm:spPr/>
    </dgm:pt>
    <dgm:pt modelId="{10B9FC02-61E8-4FD9-A284-9FB3F7148F92}" type="pres">
      <dgm:prSet presAssocID="{95676DD3-9B70-4AAC-B17A-81761AFA61E2}" presName="composite3" presStyleCnt="0"/>
      <dgm:spPr/>
    </dgm:pt>
    <dgm:pt modelId="{A97A5EC9-C14B-445C-BAC2-BDF992A5A4A0}" type="pres">
      <dgm:prSet presAssocID="{95676DD3-9B70-4AAC-B17A-81761AFA61E2}" presName="image3" presStyleLbl="node3" presStyleIdx="2" presStyleCnt="5"/>
      <dgm:spPr>
        <a:solidFill>
          <a:srgbClr val="CF3338"/>
        </a:solidFill>
      </dgm:spPr>
    </dgm:pt>
    <dgm:pt modelId="{6A47B8B8-BC79-482B-A529-8F0E9D2E7792}" type="pres">
      <dgm:prSet presAssocID="{95676DD3-9B70-4AAC-B17A-81761AFA61E2}" presName="text3" presStyleLbl="revTx" presStyleIdx="4" presStyleCnt="8">
        <dgm:presLayoutVars>
          <dgm:chPref val="3"/>
        </dgm:presLayoutVars>
      </dgm:prSet>
      <dgm:spPr/>
    </dgm:pt>
    <dgm:pt modelId="{256A125F-027F-4580-88E0-E4AD0F5707E9}" type="pres">
      <dgm:prSet presAssocID="{95676DD3-9B70-4AAC-B17A-81761AFA61E2}" presName="hierChild4" presStyleCnt="0"/>
      <dgm:spPr/>
    </dgm:pt>
    <dgm:pt modelId="{01681AD4-BC66-4B90-8F1C-9E59014C1CAF}" type="pres">
      <dgm:prSet presAssocID="{1B492B0F-D181-4B65-8955-1B4D5BE8DDAD}" presName="Name10" presStyleLbl="parChTrans1D2" presStyleIdx="1" presStyleCnt="2"/>
      <dgm:spPr/>
    </dgm:pt>
    <dgm:pt modelId="{34C43FA0-0E55-44D3-AC37-492CF630DAD3}" type="pres">
      <dgm:prSet presAssocID="{A405BD51-7647-45AF-8E20-21C93FFC951B}" presName="hierRoot2" presStyleCnt="0"/>
      <dgm:spPr/>
    </dgm:pt>
    <dgm:pt modelId="{7292A907-1A5E-4678-A37C-6992941AFEFA}" type="pres">
      <dgm:prSet presAssocID="{A405BD51-7647-45AF-8E20-21C93FFC951B}" presName="composite2" presStyleCnt="0"/>
      <dgm:spPr/>
    </dgm:pt>
    <dgm:pt modelId="{0D703642-B286-4FCF-919D-492CEAD1AAEF}" type="pres">
      <dgm:prSet presAssocID="{A405BD51-7647-45AF-8E20-21C93FFC951B}" presName="image2" presStyleLbl="node2" presStyleIdx="1" presStyleCnt="2"/>
      <dgm:spPr>
        <a:solidFill>
          <a:srgbClr val="CF3338"/>
        </a:solidFill>
      </dgm:spPr>
    </dgm:pt>
    <dgm:pt modelId="{756C595C-D459-4116-890C-0FCDF243A72B}" type="pres">
      <dgm:prSet presAssocID="{A405BD51-7647-45AF-8E20-21C93FFC951B}" presName="text2" presStyleLbl="revTx" presStyleIdx="5" presStyleCnt="8" custScaleX="147094" custLinFactNeighborX="30885" custLinFactNeighborY="-794">
        <dgm:presLayoutVars>
          <dgm:chPref val="3"/>
        </dgm:presLayoutVars>
      </dgm:prSet>
      <dgm:spPr/>
    </dgm:pt>
    <dgm:pt modelId="{BAC2D00C-6E57-48A3-A2F6-2F7BF386214D}" type="pres">
      <dgm:prSet presAssocID="{A405BD51-7647-45AF-8E20-21C93FFC951B}" presName="hierChild3" presStyleCnt="0"/>
      <dgm:spPr/>
    </dgm:pt>
    <dgm:pt modelId="{3A953E54-2270-4D8E-935F-27584BE104F5}" type="pres">
      <dgm:prSet presAssocID="{CABBD716-8F67-417F-988C-030A8E8866AE}" presName="Name17" presStyleLbl="parChTrans1D3" presStyleIdx="3" presStyleCnt="5"/>
      <dgm:spPr/>
    </dgm:pt>
    <dgm:pt modelId="{EE602BC8-F825-4AF7-8728-950C9C89B6A0}" type="pres">
      <dgm:prSet presAssocID="{C868788A-01CE-4199-86A3-203974468A9F}" presName="hierRoot3" presStyleCnt="0"/>
      <dgm:spPr/>
    </dgm:pt>
    <dgm:pt modelId="{D34508A8-30FE-4D88-8B41-D58459FEB0E2}" type="pres">
      <dgm:prSet presAssocID="{C868788A-01CE-4199-86A3-203974468A9F}" presName="composite3" presStyleCnt="0"/>
      <dgm:spPr/>
    </dgm:pt>
    <dgm:pt modelId="{29FF6941-A2F0-4F5E-A260-FA54E556977F}" type="pres">
      <dgm:prSet presAssocID="{C868788A-01CE-4199-86A3-203974468A9F}" presName="image3" presStyleLbl="node3" presStyleIdx="3" presStyleCnt="5"/>
      <dgm:spPr>
        <a:solidFill>
          <a:srgbClr val="CF3338"/>
        </a:solidFill>
      </dgm:spPr>
    </dgm:pt>
    <dgm:pt modelId="{E388EAB4-3EF5-4D27-86BD-F96C9F6C0A8A}" type="pres">
      <dgm:prSet presAssocID="{C868788A-01CE-4199-86A3-203974468A9F}" presName="text3" presStyleLbl="revTx" presStyleIdx="6" presStyleCnt="8">
        <dgm:presLayoutVars>
          <dgm:chPref val="3"/>
        </dgm:presLayoutVars>
      </dgm:prSet>
      <dgm:spPr/>
    </dgm:pt>
    <dgm:pt modelId="{E499A6F1-0ED1-4157-AE20-0277B09678E8}" type="pres">
      <dgm:prSet presAssocID="{C868788A-01CE-4199-86A3-203974468A9F}" presName="hierChild4" presStyleCnt="0"/>
      <dgm:spPr/>
    </dgm:pt>
    <dgm:pt modelId="{F1AA893D-5431-4427-81E4-1E5B15FDCDE1}" type="pres">
      <dgm:prSet presAssocID="{64ACA810-B33F-4A34-B93A-34ABA6548314}" presName="Name17" presStyleLbl="parChTrans1D3" presStyleIdx="4" presStyleCnt="5"/>
      <dgm:spPr/>
    </dgm:pt>
    <dgm:pt modelId="{8C89087B-6AE0-4786-80ED-8A031A3B724D}" type="pres">
      <dgm:prSet presAssocID="{ACD507E6-DF99-4D93-AA71-86AD14EDDA82}" presName="hierRoot3" presStyleCnt="0"/>
      <dgm:spPr/>
    </dgm:pt>
    <dgm:pt modelId="{1E88D508-9729-4A11-ADD1-DD51D57CDB4C}" type="pres">
      <dgm:prSet presAssocID="{ACD507E6-DF99-4D93-AA71-86AD14EDDA82}" presName="composite3" presStyleCnt="0"/>
      <dgm:spPr/>
    </dgm:pt>
    <dgm:pt modelId="{1AB78844-7EEA-4FFA-A269-1431E985F8E1}" type="pres">
      <dgm:prSet presAssocID="{ACD507E6-DF99-4D93-AA71-86AD14EDDA82}" presName="image3" presStyleLbl="node3" presStyleIdx="4" presStyleCnt="5"/>
      <dgm:spPr>
        <a:solidFill>
          <a:srgbClr val="CF3338"/>
        </a:solidFill>
      </dgm:spPr>
    </dgm:pt>
    <dgm:pt modelId="{B4988BA3-F9A8-4D7F-8FB4-1BF61A68E207}" type="pres">
      <dgm:prSet presAssocID="{ACD507E6-DF99-4D93-AA71-86AD14EDDA82}" presName="text3" presStyleLbl="revTx" presStyleIdx="7" presStyleCnt="8">
        <dgm:presLayoutVars>
          <dgm:chPref val="3"/>
        </dgm:presLayoutVars>
      </dgm:prSet>
      <dgm:spPr/>
    </dgm:pt>
    <dgm:pt modelId="{C3DF828B-A7E5-48A3-8E60-5718DA617EBC}" type="pres">
      <dgm:prSet presAssocID="{ACD507E6-DF99-4D93-AA71-86AD14EDDA82}" presName="hierChild4" presStyleCnt="0"/>
      <dgm:spPr/>
    </dgm:pt>
  </dgm:ptLst>
  <dgm:cxnLst>
    <dgm:cxn modelId="{C0C5AC01-C4ED-47EA-9385-E68724BD0755}" srcId="{1C60E7D1-5A27-44F2-8AEB-B3A99780C8F4}" destId="{DFE5E4D9-736A-413B-931A-494917B80B74}" srcOrd="1" destOrd="0" parTransId="{06DAEF35-E9FB-4835-8D30-F22CB478997D}" sibTransId="{B3816412-06A7-4D1C-9816-26F6FA2C951D}"/>
    <dgm:cxn modelId="{B778FC03-A781-4443-84FB-E7C14A004B38}" type="presOf" srcId="{7D6E8332-894C-498D-BE66-A552C178D0F2}" destId="{20C9798A-B1DC-479F-9C7D-3750A9A28E41}" srcOrd="0" destOrd="0" presId="urn:microsoft.com/office/officeart/2009/layout/CirclePictureHierarchy"/>
    <dgm:cxn modelId="{BDD0C905-8D59-40CC-9E44-8FB2D0A35A58}" type="presOf" srcId="{1C60E7D1-5A27-44F2-8AEB-B3A99780C8F4}" destId="{A5450CFF-36D0-4CC0-850F-D5440B1D6428}" srcOrd="0" destOrd="0" presId="urn:microsoft.com/office/officeart/2009/layout/CirclePictureHierarchy"/>
    <dgm:cxn modelId="{444B6A1A-0EC6-4444-86FD-BD8C0A0AB02D}" srcId="{A405BD51-7647-45AF-8E20-21C93FFC951B}" destId="{C868788A-01CE-4199-86A3-203974468A9F}" srcOrd="0" destOrd="0" parTransId="{CABBD716-8F67-417F-988C-030A8E8866AE}" sibTransId="{FCA2E8E2-95BE-4A04-B3B1-9BADB6D42B13}"/>
    <dgm:cxn modelId="{09F0DB2B-282E-4246-AA62-A41010B032FF}" type="presOf" srcId="{DFE5E4D9-736A-413B-931A-494917B80B74}" destId="{B038DDFE-611D-40FB-BA13-F4D8F47376B4}" srcOrd="0" destOrd="0" presId="urn:microsoft.com/office/officeart/2009/layout/CirclePictureHierarchy"/>
    <dgm:cxn modelId="{7106912C-28EB-485E-8FA3-50F5CA7875D5}" type="presOf" srcId="{D13CE648-3EEA-4F27-8B9C-E4324A244E0A}" destId="{DD48BDD3-FCF7-489F-9C6C-D974DAC24DC1}" srcOrd="0" destOrd="0" presId="urn:microsoft.com/office/officeart/2009/layout/CirclePictureHierarchy"/>
    <dgm:cxn modelId="{EAF79531-320C-47C2-9322-B9351D1188AB}" srcId="{7D6E8332-894C-498D-BE66-A552C178D0F2}" destId="{1C60E7D1-5A27-44F2-8AEB-B3A99780C8F4}" srcOrd="0" destOrd="0" parTransId="{942A7EA2-A3C0-405A-8B5A-7686B873A54F}" sibTransId="{E37433F6-B800-4E07-B57F-F6368CF71F6F}"/>
    <dgm:cxn modelId="{AC563C62-6707-445F-B342-C3604D399C01}" type="presOf" srcId="{64ACA810-B33F-4A34-B93A-34ABA6548314}" destId="{F1AA893D-5431-4427-81E4-1E5B15FDCDE1}" srcOrd="0" destOrd="0" presId="urn:microsoft.com/office/officeart/2009/layout/CirclePictureHierarchy"/>
    <dgm:cxn modelId="{3EEFC858-5AF6-485E-A14E-B8019B8F2101}" srcId="{1C60E7D1-5A27-44F2-8AEB-B3A99780C8F4}" destId="{7D130B0C-DE52-40B7-A466-0D620F0D6839}" srcOrd="0" destOrd="0" parTransId="{D13CE648-3EEA-4F27-8B9C-E4324A244E0A}" sibTransId="{E6110B8A-02E5-4808-AE36-C30EB492AD23}"/>
    <dgm:cxn modelId="{6D7CC186-5286-4ABC-A022-8543B4A655A8}" type="presOf" srcId="{9108D7F2-B99F-470A-9CD7-5ED5E0E0F56F}" destId="{AB86BE53-D5ED-41C9-A375-C077D0DDCA63}" srcOrd="0" destOrd="0" presId="urn:microsoft.com/office/officeart/2009/layout/CirclePictureHierarchy"/>
    <dgm:cxn modelId="{62D4BB8A-EB3D-4C48-A79C-89743BF672B9}" type="presOf" srcId="{942A7EA2-A3C0-405A-8B5A-7686B873A54F}" destId="{87AAB2B1-5E1E-42B1-9615-E51F67470DB5}" srcOrd="0" destOrd="0" presId="urn:microsoft.com/office/officeart/2009/layout/CirclePictureHierarchy"/>
    <dgm:cxn modelId="{F8DBA594-71C7-4F30-9E7E-BF72FECA4662}" srcId="{A405BD51-7647-45AF-8E20-21C93FFC951B}" destId="{ACD507E6-DF99-4D93-AA71-86AD14EDDA82}" srcOrd="1" destOrd="0" parTransId="{64ACA810-B33F-4A34-B93A-34ABA6548314}" sibTransId="{5A5C5AC4-A070-473F-8EBE-821AC373AF11}"/>
    <dgm:cxn modelId="{0132FA98-C7EE-40C7-B959-5F43F55D8F3C}" type="presOf" srcId="{ACD507E6-DF99-4D93-AA71-86AD14EDDA82}" destId="{B4988BA3-F9A8-4D7F-8FB4-1BF61A68E207}" srcOrd="0" destOrd="0" presId="urn:microsoft.com/office/officeart/2009/layout/CirclePictureHierarchy"/>
    <dgm:cxn modelId="{3C25439A-8DBA-449E-9A35-4EB712A65639}" srcId="{E5E962CB-877F-4A13-A575-40D08EA9DDD6}" destId="{7D6E8332-894C-498D-BE66-A552C178D0F2}" srcOrd="0" destOrd="0" parTransId="{E22DE74D-9F5D-4977-AFEF-ED93FEF2DC03}" sibTransId="{E37E3425-5DA6-44CF-9592-6E6BB438E4D4}"/>
    <dgm:cxn modelId="{AEBF3ABC-FA67-46BA-9816-1E10731BDE40}" type="presOf" srcId="{CABBD716-8F67-417F-988C-030A8E8866AE}" destId="{3A953E54-2270-4D8E-935F-27584BE104F5}" srcOrd="0" destOrd="0" presId="urn:microsoft.com/office/officeart/2009/layout/CirclePictureHierarchy"/>
    <dgm:cxn modelId="{8B14FDBC-0627-411C-81BF-79ADCC51540E}" type="presOf" srcId="{C868788A-01CE-4199-86A3-203974468A9F}" destId="{E388EAB4-3EF5-4D27-86BD-F96C9F6C0A8A}" srcOrd="0" destOrd="0" presId="urn:microsoft.com/office/officeart/2009/layout/CirclePictureHierarchy"/>
    <dgm:cxn modelId="{AA1C24BF-F580-4B3A-9359-A9422B539CDA}" type="presOf" srcId="{A405BD51-7647-45AF-8E20-21C93FFC951B}" destId="{756C595C-D459-4116-890C-0FCDF243A72B}" srcOrd="0" destOrd="0" presId="urn:microsoft.com/office/officeart/2009/layout/CirclePictureHierarchy"/>
    <dgm:cxn modelId="{27A9F3D6-D9B4-489B-A09F-5D0D81547623}" type="presOf" srcId="{06DAEF35-E9FB-4835-8D30-F22CB478997D}" destId="{3C69A431-98CC-46BB-929E-D0E8031216C0}" srcOrd="0" destOrd="0" presId="urn:microsoft.com/office/officeart/2009/layout/CirclePictureHierarchy"/>
    <dgm:cxn modelId="{DDB769D8-69F5-4DAD-ABDD-43B90F412B54}" type="presOf" srcId="{E5E962CB-877F-4A13-A575-40D08EA9DDD6}" destId="{0F5E97FF-6A27-4FB2-BA0F-DC9E9EC37468}" srcOrd="0" destOrd="0" presId="urn:microsoft.com/office/officeart/2009/layout/CirclePictureHierarchy"/>
    <dgm:cxn modelId="{23BA00DD-C3EF-4EE3-B3EC-31F714D49E2E}" srcId="{1C60E7D1-5A27-44F2-8AEB-B3A99780C8F4}" destId="{95676DD3-9B70-4AAC-B17A-81761AFA61E2}" srcOrd="2" destOrd="0" parTransId="{9108D7F2-B99F-470A-9CD7-5ED5E0E0F56F}" sibTransId="{83AB9522-0843-457A-AFEB-58B2E7237CC6}"/>
    <dgm:cxn modelId="{F0AE58F3-2CC6-4E79-B5F5-4AA460843BFC}" type="presOf" srcId="{95676DD3-9B70-4AAC-B17A-81761AFA61E2}" destId="{6A47B8B8-BC79-482B-A529-8F0E9D2E7792}" srcOrd="0" destOrd="0" presId="urn:microsoft.com/office/officeart/2009/layout/CirclePictureHierarchy"/>
    <dgm:cxn modelId="{D1E98AF8-3E5D-4045-B694-E249A1B945E5}" type="presOf" srcId="{1B492B0F-D181-4B65-8955-1B4D5BE8DDAD}" destId="{01681AD4-BC66-4B90-8F1C-9E59014C1CAF}" srcOrd="0" destOrd="0" presId="urn:microsoft.com/office/officeart/2009/layout/CirclePictureHierarchy"/>
    <dgm:cxn modelId="{4CDB2CF9-067B-4C0C-86CA-AAF9E35DCCBD}" type="presOf" srcId="{7D130B0C-DE52-40B7-A466-0D620F0D6839}" destId="{A633EF57-7E8E-47CB-BCCD-198B0450C484}" srcOrd="0" destOrd="0" presId="urn:microsoft.com/office/officeart/2009/layout/CirclePictureHierarchy"/>
    <dgm:cxn modelId="{28476DFF-4487-4DAE-9C2E-77D6C4F274FE}" srcId="{7D6E8332-894C-498D-BE66-A552C178D0F2}" destId="{A405BD51-7647-45AF-8E20-21C93FFC951B}" srcOrd="1" destOrd="0" parTransId="{1B492B0F-D181-4B65-8955-1B4D5BE8DDAD}" sibTransId="{2E9EBE68-E77A-4C5C-A0BE-6788800B17A7}"/>
    <dgm:cxn modelId="{D2392141-F3AD-45FA-981E-3F926A8C621C}" type="presParOf" srcId="{0F5E97FF-6A27-4FB2-BA0F-DC9E9EC37468}" destId="{DD3AFE16-7BB6-48DB-A5E8-E69618E9AFAA}" srcOrd="0" destOrd="0" presId="urn:microsoft.com/office/officeart/2009/layout/CirclePictureHierarchy"/>
    <dgm:cxn modelId="{260D4C0E-D0CE-44B4-9B73-3942F825CBAB}" type="presParOf" srcId="{DD3AFE16-7BB6-48DB-A5E8-E69618E9AFAA}" destId="{43ED4F05-066E-4F03-BC28-D56FC9E1D425}" srcOrd="0" destOrd="0" presId="urn:microsoft.com/office/officeart/2009/layout/CirclePictureHierarchy"/>
    <dgm:cxn modelId="{B822E1F8-9CB2-4286-8DFF-93368E9742E1}" type="presParOf" srcId="{43ED4F05-066E-4F03-BC28-D56FC9E1D425}" destId="{1009AA9B-3FE2-4564-9EEB-23FC00AE6337}" srcOrd="0" destOrd="0" presId="urn:microsoft.com/office/officeart/2009/layout/CirclePictureHierarchy"/>
    <dgm:cxn modelId="{7FE9C4A7-0E9C-4057-BCE7-7B263F0E47A0}" type="presParOf" srcId="{43ED4F05-066E-4F03-BC28-D56FC9E1D425}" destId="{20C9798A-B1DC-479F-9C7D-3750A9A28E41}" srcOrd="1" destOrd="0" presId="urn:microsoft.com/office/officeart/2009/layout/CirclePictureHierarchy"/>
    <dgm:cxn modelId="{8DF65028-F9C4-4B8F-9C6D-1875B3CBBBC5}" type="presParOf" srcId="{DD3AFE16-7BB6-48DB-A5E8-E69618E9AFAA}" destId="{1773EC32-616B-4C62-94D8-20C982BBEBDA}" srcOrd="1" destOrd="0" presId="urn:microsoft.com/office/officeart/2009/layout/CirclePictureHierarchy"/>
    <dgm:cxn modelId="{666C81CA-2E2D-4613-AB80-F18B59DC5ABE}" type="presParOf" srcId="{1773EC32-616B-4C62-94D8-20C982BBEBDA}" destId="{87AAB2B1-5E1E-42B1-9615-E51F67470DB5}" srcOrd="0" destOrd="0" presId="urn:microsoft.com/office/officeart/2009/layout/CirclePictureHierarchy"/>
    <dgm:cxn modelId="{BE677BA8-2D57-4C10-A36C-E43BCD76E14B}" type="presParOf" srcId="{1773EC32-616B-4C62-94D8-20C982BBEBDA}" destId="{B880D4C6-4474-4950-BE6D-AAAE8A027B7E}" srcOrd="1" destOrd="0" presId="urn:microsoft.com/office/officeart/2009/layout/CirclePictureHierarchy"/>
    <dgm:cxn modelId="{0F4BFF01-CBDA-48D5-A867-AA65163E685B}" type="presParOf" srcId="{B880D4C6-4474-4950-BE6D-AAAE8A027B7E}" destId="{6DC7F60E-D4EE-450C-9B32-715A54F355DC}" srcOrd="0" destOrd="0" presId="urn:microsoft.com/office/officeart/2009/layout/CirclePictureHierarchy"/>
    <dgm:cxn modelId="{65BAE113-E860-4336-A206-B68EB5B651A5}" type="presParOf" srcId="{6DC7F60E-D4EE-450C-9B32-715A54F355DC}" destId="{0EC82F2C-CA1B-4A34-AF62-64A49F0907A9}" srcOrd="0" destOrd="0" presId="urn:microsoft.com/office/officeart/2009/layout/CirclePictureHierarchy"/>
    <dgm:cxn modelId="{9233CBAC-E07C-4680-8B06-62DB86D387ED}" type="presParOf" srcId="{6DC7F60E-D4EE-450C-9B32-715A54F355DC}" destId="{A5450CFF-36D0-4CC0-850F-D5440B1D6428}" srcOrd="1" destOrd="0" presId="urn:microsoft.com/office/officeart/2009/layout/CirclePictureHierarchy"/>
    <dgm:cxn modelId="{910088BF-F8A7-431A-91ED-0FC69AC47D41}" type="presParOf" srcId="{B880D4C6-4474-4950-BE6D-AAAE8A027B7E}" destId="{39AFAC78-4C12-4417-B7AD-8F6E43A68236}" srcOrd="1" destOrd="0" presId="urn:microsoft.com/office/officeart/2009/layout/CirclePictureHierarchy"/>
    <dgm:cxn modelId="{8BE1BAB7-106E-4108-8FD0-E0DC704F3788}" type="presParOf" srcId="{39AFAC78-4C12-4417-B7AD-8F6E43A68236}" destId="{DD48BDD3-FCF7-489F-9C6C-D974DAC24DC1}" srcOrd="0" destOrd="0" presId="urn:microsoft.com/office/officeart/2009/layout/CirclePictureHierarchy"/>
    <dgm:cxn modelId="{2F3BB380-209E-43DB-918E-317417F533F3}" type="presParOf" srcId="{39AFAC78-4C12-4417-B7AD-8F6E43A68236}" destId="{D686DBDD-2DB6-4CB1-91B0-D630F8977E94}" srcOrd="1" destOrd="0" presId="urn:microsoft.com/office/officeart/2009/layout/CirclePictureHierarchy"/>
    <dgm:cxn modelId="{1A28D6A7-F933-48AF-B63B-85AE6622CFC3}" type="presParOf" srcId="{D686DBDD-2DB6-4CB1-91B0-D630F8977E94}" destId="{983786A4-B326-47F2-9518-AAAFE7D53BFA}" srcOrd="0" destOrd="0" presId="urn:microsoft.com/office/officeart/2009/layout/CirclePictureHierarchy"/>
    <dgm:cxn modelId="{13955668-052C-4F00-B227-27F3876F387A}" type="presParOf" srcId="{983786A4-B326-47F2-9518-AAAFE7D53BFA}" destId="{C1CF1683-1A9D-4D43-9406-72AFC8B9CC57}" srcOrd="0" destOrd="0" presId="urn:microsoft.com/office/officeart/2009/layout/CirclePictureHierarchy"/>
    <dgm:cxn modelId="{68E793DC-D188-42A0-B24A-D6980A2E491A}" type="presParOf" srcId="{983786A4-B326-47F2-9518-AAAFE7D53BFA}" destId="{A633EF57-7E8E-47CB-BCCD-198B0450C484}" srcOrd="1" destOrd="0" presId="urn:microsoft.com/office/officeart/2009/layout/CirclePictureHierarchy"/>
    <dgm:cxn modelId="{444046D3-C011-40F4-BA43-4F20CC2C3923}" type="presParOf" srcId="{D686DBDD-2DB6-4CB1-91B0-D630F8977E94}" destId="{E9050D52-A09A-46A2-A662-DD988474C427}" srcOrd="1" destOrd="0" presId="urn:microsoft.com/office/officeart/2009/layout/CirclePictureHierarchy"/>
    <dgm:cxn modelId="{CBF359DC-8099-4585-88AC-46113AE79649}" type="presParOf" srcId="{39AFAC78-4C12-4417-B7AD-8F6E43A68236}" destId="{3C69A431-98CC-46BB-929E-D0E8031216C0}" srcOrd="2" destOrd="0" presId="urn:microsoft.com/office/officeart/2009/layout/CirclePictureHierarchy"/>
    <dgm:cxn modelId="{C4DCC8AF-9727-4E66-9A7B-DDD2CF5C76EC}" type="presParOf" srcId="{39AFAC78-4C12-4417-B7AD-8F6E43A68236}" destId="{CC742985-7923-42F6-9A71-09B28F796C8F}" srcOrd="3" destOrd="0" presId="urn:microsoft.com/office/officeart/2009/layout/CirclePictureHierarchy"/>
    <dgm:cxn modelId="{E44E13C2-4E4E-4DC5-8962-5622AD64A1BC}" type="presParOf" srcId="{CC742985-7923-42F6-9A71-09B28F796C8F}" destId="{430E7E1E-61DA-4D66-A6EA-D19D17ABA30D}" srcOrd="0" destOrd="0" presId="urn:microsoft.com/office/officeart/2009/layout/CirclePictureHierarchy"/>
    <dgm:cxn modelId="{DB40D2D1-EF5E-471E-A80D-622AAFDC4AC4}" type="presParOf" srcId="{430E7E1E-61DA-4D66-A6EA-D19D17ABA30D}" destId="{75BE8E6F-2998-418F-AA21-610C3926C412}" srcOrd="0" destOrd="0" presId="urn:microsoft.com/office/officeart/2009/layout/CirclePictureHierarchy"/>
    <dgm:cxn modelId="{D468435C-C394-4B75-A49A-62686B19E448}" type="presParOf" srcId="{430E7E1E-61DA-4D66-A6EA-D19D17ABA30D}" destId="{B038DDFE-611D-40FB-BA13-F4D8F47376B4}" srcOrd="1" destOrd="0" presId="urn:microsoft.com/office/officeart/2009/layout/CirclePictureHierarchy"/>
    <dgm:cxn modelId="{72CDBEF8-6BDE-4298-996C-ECA553C751F3}" type="presParOf" srcId="{CC742985-7923-42F6-9A71-09B28F796C8F}" destId="{40F964E4-8630-484D-95DA-4DD70879E592}" srcOrd="1" destOrd="0" presId="urn:microsoft.com/office/officeart/2009/layout/CirclePictureHierarchy"/>
    <dgm:cxn modelId="{CBF2B0C4-9293-4B88-904D-BCDB51E41119}" type="presParOf" srcId="{39AFAC78-4C12-4417-B7AD-8F6E43A68236}" destId="{AB86BE53-D5ED-41C9-A375-C077D0DDCA63}" srcOrd="4" destOrd="0" presId="urn:microsoft.com/office/officeart/2009/layout/CirclePictureHierarchy"/>
    <dgm:cxn modelId="{520057CF-17D0-46D6-9F44-C412D5551A6B}" type="presParOf" srcId="{39AFAC78-4C12-4417-B7AD-8F6E43A68236}" destId="{91D8E3A7-500F-4710-9896-47550FE5ABDA}" srcOrd="5" destOrd="0" presId="urn:microsoft.com/office/officeart/2009/layout/CirclePictureHierarchy"/>
    <dgm:cxn modelId="{3037164A-FA87-44DE-9B6C-7FFD6B1D7FA7}" type="presParOf" srcId="{91D8E3A7-500F-4710-9896-47550FE5ABDA}" destId="{10B9FC02-61E8-4FD9-A284-9FB3F7148F92}" srcOrd="0" destOrd="0" presId="urn:microsoft.com/office/officeart/2009/layout/CirclePictureHierarchy"/>
    <dgm:cxn modelId="{E2B8A0C8-7C79-48B9-A4C9-7D79147E82C1}" type="presParOf" srcId="{10B9FC02-61E8-4FD9-A284-9FB3F7148F92}" destId="{A97A5EC9-C14B-445C-BAC2-BDF992A5A4A0}" srcOrd="0" destOrd="0" presId="urn:microsoft.com/office/officeart/2009/layout/CirclePictureHierarchy"/>
    <dgm:cxn modelId="{ED696FDC-6EB2-4794-94B0-36DDC75AB669}" type="presParOf" srcId="{10B9FC02-61E8-4FD9-A284-9FB3F7148F92}" destId="{6A47B8B8-BC79-482B-A529-8F0E9D2E7792}" srcOrd="1" destOrd="0" presId="urn:microsoft.com/office/officeart/2009/layout/CirclePictureHierarchy"/>
    <dgm:cxn modelId="{2336D4FC-2369-4CE0-84A7-5BF0FBBAC222}" type="presParOf" srcId="{91D8E3A7-500F-4710-9896-47550FE5ABDA}" destId="{256A125F-027F-4580-88E0-E4AD0F5707E9}" srcOrd="1" destOrd="0" presId="urn:microsoft.com/office/officeart/2009/layout/CirclePictureHierarchy"/>
    <dgm:cxn modelId="{1D6EF660-60E2-4541-A9D8-41CC9234C814}" type="presParOf" srcId="{1773EC32-616B-4C62-94D8-20C982BBEBDA}" destId="{01681AD4-BC66-4B90-8F1C-9E59014C1CAF}" srcOrd="2" destOrd="0" presId="urn:microsoft.com/office/officeart/2009/layout/CirclePictureHierarchy"/>
    <dgm:cxn modelId="{D3E5F094-02AB-4D41-BD87-680328223837}" type="presParOf" srcId="{1773EC32-616B-4C62-94D8-20C982BBEBDA}" destId="{34C43FA0-0E55-44D3-AC37-492CF630DAD3}" srcOrd="3" destOrd="0" presId="urn:microsoft.com/office/officeart/2009/layout/CirclePictureHierarchy"/>
    <dgm:cxn modelId="{A8D7963A-2FD5-44C4-837A-4807083F77A0}" type="presParOf" srcId="{34C43FA0-0E55-44D3-AC37-492CF630DAD3}" destId="{7292A907-1A5E-4678-A37C-6992941AFEFA}" srcOrd="0" destOrd="0" presId="urn:microsoft.com/office/officeart/2009/layout/CirclePictureHierarchy"/>
    <dgm:cxn modelId="{D20A2783-36A4-4976-82AA-8F474AAB5C4D}" type="presParOf" srcId="{7292A907-1A5E-4678-A37C-6992941AFEFA}" destId="{0D703642-B286-4FCF-919D-492CEAD1AAEF}" srcOrd="0" destOrd="0" presId="urn:microsoft.com/office/officeart/2009/layout/CirclePictureHierarchy"/>
    <dgm:cxn modelId="{4F36D3CC-2226-4C92-89AA-F13E35B50794}" type="presParOf" srcId="{7292A907-1A5E-4678-A37C-6992941AFEFA}" destId="{756C595C-D459-4116-890C-0FCDF243A72B}" srcOrd="1" destOrd="0" presId="urn:microsoft.com/office/officeart/2009/layout/CirclePictureHierarchy"/>
    <dgm:cxn modelId="{11651D54-6E22-496F-AC1F-53B91B2F56FD}" type="presParOf" srcId="{34C43FA0-0E55-44D3-AC37-492CF630DAD3}" destId="{BAC2D00C-6E57-48A3-A2F6-2F7BF386214D}" srcOrd="1" destOrd="0" presId="urn:microsoft.com/office/officeart/2009/layout/CirclePictureHierarchy"/>
    <dgm:cxn modelId="{D01F1101-57C5-495A-83C2-F831873D2EA2}" type="presParOf" srcId="{BAC2D00C-6E57-48A3-A2F6-2F7BF386214D}" destId="{3A953E54-2270-4D8E-935F-27584BE104F5}" srcOrd="0" destOrd="0" presId="urn:microsoft.com/office/officeart/2009/layout/CirclePictureHierarchy"/>
    <dgm:cxn modelId="{57F037F1-8D52-49B9-AE2D-63E0291BFBB9}" type="presParOf" srcId="{BAC2D00C-6E57-48A3-A2F6-2F7BF386214D}" destId="{EE602BC8-F825-4AF7-8728-950C9C89B6A0}" srcOrd="1" destOrd="0" presId="urn:microsoft.com/office/officeart/2009/layout/CirclePictureHierarchy"/>
    <dgm:cxn modelId="{96129E39-53A9-44EF-80C0-7F738F285E83}" type="presParOf" srcId="{EE602BC8-F825-4AF7-8728-950C9C89B6A0}" destId="{D34508A8-30FE-4D88-8B41-D58459FEB0E2}" srcOrd="0" destOrd="0" presId="urn:microsoft.com/office/officeart/2009/layout/CirclePictureHierarchy"/>
    <dgm:cxn modelId="{DD5EF61C-1132-4E43-9FAB-93716700A629}" type="presParOf" srcId="{D34508A8-30FE-4D88-8B41-D58459FEB0E2}" destId="{29FF6941-A2F0-4F5E-A260-FA54E556977F}" srcOrd="0" destOrd="0" presId="urn:microsoft.com/office/officeart/2009/layout/CirclePictureHierarchy"/>
    <dgm:cxn modelId="{2F173987-9762-42C9-8287-A5BA961F218B}" type="presParOf" srcId="{D34508A8-30FE-4D88-8B41-D58459FEB0E2}" destId="{E388EAB4-3EF5-4D27-86BD-F96C9F6C0A8A}" srcOrd="1" destOrd="0" presId="urn:microsoft.com/office/officeart/2009/layout/CirclePictureHierarchy"/>
    <dgm:cxn modelId="{ED6524B2-D589-466B-B30D-4CF57B51A1A0}" type="presParOf" srcId="{EE602BC8-F825-4AF7-8728-950C9C89B6A0}" destId="{E499A6F1-0ED1-4157-AE20-0277B09678E8}" srcOrd="1" destOrd="0" presId="urn:microsoft.com/office/officeart/2009/layout/CirclePictureHierarchy"/>
    <dgm:cxn modelId="{CE475A85-98C8-4D5F-A894-6B744558FC4B}" type="presParOf" srcId="{BAC2D00C-6E57-48A3-A2F6-2F7BF386214D}" destId="{F1AA893D-5431-4427-81E4-1E5B15FDCDE1}" srcOrd="2" destOrd="0" presId="urn:microsoft.com/office/officeart/2009/layout/CirclePictureHierarchy"/>
    <dgm:cxn modelId="{16164B56-D022-4997-93EA-4B06FD21587E}" type="presParOf" srcId="{BAC2D00C-6E57-48A3-A2F6-2F7BF386214D}" destId="{8C89087B-6AE0-4786-80ED-8A031A3B724D}" srcOrd="3" destOrd="0" presId="urn:microsoft.com/office/officeart/2009/layout/CirclePictureHierarchy"/>
    <dgm:cxn modelId="{941A78D9-F8D9-40F8-9707-59A79D53D0F5}" type="presParOf" srcId="{8C89087B-6AE0-4786-80ED-8A031A3B724D}" destId="{1E88D508-9729-4A11-ADD1-DD51D57CDB4C}" srcOrd="0" destOrd="0" presId="urn:microsoft.com/office/officeart/2009/layout/CirclePictureHierarchy"/>
    <dgm:cxn modelId="{6A6A1412-1581-456D-AF42-1E32B12B3955}" type="presParOf" srcId="{1E88D508-9729-4A11-ADD1-DD51D57CDB4C}" destId="{1AB78844-7EEA-4FFA-A269-1431E985F8E1}" srcOrd="0" destOrd="0" presId="urn:microsoft.com/office/officeart/2009/layout/CirclePictureHierarchy"/>
    <dgm:cxn modelId="{96FD5666-7E06-41BD-97AC-24527A9E2614}" type="presParOf" srcId="{1E88D508-9729-4A11-ADD1-DD51D57CDB4C}" destId="{B4988BA3-F9A8-4D7F-8FB4-1BF61A68E207}" srcOrd="1" destOrd="0" presId="urn:microsoft.com/office/officeart/2009/layout/CirclePictureHierarchy"/>
    <dgm:cxn modelId="{37EB703E-5CF2-47A9-BCD5-057CB5E7425E}" type="presParOf" srcId="{8C89087B-6AE0-4786-80ED-8A031A3B724D}" destId="{C3DF828B-A7E5-48A3-8E60-5718DA617EBC}" srcOrd="1" destOrd="0" presId="urn:microsoft.com/office/officeart/2009/layout/CirclePictureHierarchy"/>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5E962CB-877F-4A13-A575-40D08EA9DDD6}" type="doc">
      <dgm:prSet loTypeId="urn:microsoft.com/office/officeart/2009/layout/CirclePictureHierarchy" loCatId="hierarchy" qsTypeId="urn:microsoft.com/office/officeart/2005/8/quickstyle/simple1" qsCatId="simple" csTypeId="urn:microsoft.com/office/officeart/2005/8/colors/accent1_2" csCatId="accent1" phldr="1"/>
      <dgm:spPr/>
      <dgm:t>
        <a:bodyPr/>
        <a:lstStyle/>
        <a:p>
          <a:endParaRPr lang="en-US"/>
        </a:p>
      </dgm:t>
    </dgm:pt>
    <dgm:pt modelId="{1C60E7D1-5A27-44F2-8AEB-B3A99780C8F4}">
      <dgm:prSet phldrT="[Text]" custT="1"/>
      <dgm:spPr/>
      <dgm:t>
        <a:bodyPr/>
        <a:lstStyle/>
        <a:p>
          <a:r>
            <a:rPr lang="en-US" sz="2400" b="1" dirty="0">
              <a:latin typeface="Gidole" panose="020B0604020202020204" charset="0"/>
            </a:rPr>
            <a:t>Categorical</a:t>
          </a:r>
        </a:p>
      </dgm:t>
    </dgm:pt>
    <dgm:pt modelId="{942A7EA2-A3C0-405A-8B5A-7686B873A54F}" type="parTrans" cxnId="{EAF79531-320C-47C2-9322-B9351D1188AB}">
      <dgm:prSet/>
      <dgm:spPr>
        <a:ln>
          <a:solidFill>
            <a:srgbClr val="3D3935"/>
          </a:solidFill>
        </a:ln>
      </dgm:spPr>
      <dgm:t>
        <a:bodyPr/>
        <a:lstStyle/>
        <a:p>
          <a:endParaRPr lang="en-US" b="1"/>
        </a:p>
      </dgm:t>
    </dgm:pt>
    <dgm:pt modelId="{E37433F6-B800-4E07-B57F-F6368CF71F6F}" type="sibTrans" cxnId="{EAF79531-320C-47C2-9322-B9351D1188AB}">
      <dgm:prSet/>
      <dgm:spPr/>
      <dgm:t>
        <a:bodyPr/>
        <a:lstStyle/>
        <a:p>
          <a:endParaRPr lang="en-US" b="1"/>
        </a:p>
      </dgm:t>
    </dgm:pt>
    <dgm:pt modelId="{7D130B0C-DE52-40B7-A466-0D620F0D6839}">
      <dgm:prSet phldrT="[Text]" custT="1"/>
      <dgm:spPr/>
      <dgm:t>
        <a:bodyPr/>
        <a:lstStyle/>
        <a:p>
          <a:r>
            <a:rPr lang="en-US" sz="2400" b="1" dirty="0">
              <a:latin typeface="Gidole" panose="020B0604020202020204" charset="0"/>
            </a:rPr>
            <a:t>Binary</a:t>
          </a:r>
        </a:p>
      </dgm:t>
    </dgm:pt>
    <dgm:pt modelId="{D13CE648-3EEA-4F27-8B9C-E4324A244E0A}" type="parTrans" cxnId="{3EEFC858-5AF6-485E-A14E-B8019B8F2101}">
      <dgm:prSet/>
      <dgm:spPr>
        <a:ln>
          <a:solidFill>
            <a:srgbClr val="3D3935"/>
          </a:solidFill>
        </a:ln>
      </dgm:spPr>
      <dgm:t>
        <a:bodyPr/>
        <a:lstStyle/>
        <a:p>
          <a:endParaRPr lang="en-US" b="1"/>
        </a:p>
      </dgm:t>
    </dgm:pt>
    <dgm:pt modelId="{E6110B8A-02E5-4808-AE36-C30EB492AD23}" type="sibTrans" cxnId="{3EEFC858-5AF6-485E-A14E-B8019B8F2101}">
      <dgm:prSet/>
      <dgm:spPr/>
      <dgm:t>
        <a:bodyPr/>
        <a:lstStyle/>
        <a:p>
          <a:endParaRPr lang="en-US" b="1"/>
        </a:p>
      </dgm:t>
    </dgm:pt>
    <dgm:pt modelId="{DFE5E4D9-736A-413B-931A-494917B80B74}">
      <dgm:prSet phldrT="[Text]" custT="1"/>
      <dgm:spPr/>
      <dgm:t>
        <a:bodyPr/>
        <a:lstStyle/>
        <a:p>
          <a:r>
            <a:rPr lang="en-US" sz="2400" b="1" dirty="0">
              <a:latin typeface="Gidole" panose="020B0604020202020204" charset="0"/>
            </a:rPr>
            <a:t>Nominal</a:t>
          </a:r>
        </a:p>
      </dgm:t>
    </dgm:pt>
    <dgm:pt modelId="{06DAEF35-E9FB-4835-8D30-F22CB478997D}" type="parTrans" cxnId="{C0C5AC01-C4ED-47EA-9385-E68724BD0755}">
      <dgm:prSet/>
      <dgm:spPr/>
      <dgm:t>
        <a:bodyPr/>
        <a:lstStyle/>
        <a:p>
          <a:endParaRPr lang="en-US" b="1"/>
        </a:p>
      </dgm:t>
    </dgm:pt>
    <dgm:pt modelId="{B3816412-06A7-4D1C-9816-26F6FA2C951D}" type="sibTrans" cxnId="{C0C5AC01-C4ED-47EA-9385-E68724BD0755}">
      <dgm:prSet/>
      <dgm:spPr/>
      <dgm:t>
        <a:bodyPr/>
        <a:lstStyle/>
        <a:p>
          <a:endParaRPr lang="en-US" b="1"/>
        </a:p>
      </dgm:t>
    </dgm:pt>
    <dgm:pt modelId="{95676DD3-9B70-4AAC-B17A-81761AFA61E2}">
      <dgm:prSet phldrT="[Text]" custT="1"/>
      <dgm:spPr/>
      <dgm:t>
        <a:bodyPr/>
        <a:lstStyle/>
        <a:p>
          <a:r>
            <a:rPr lang="en-US" sz="2400" b="1" dirty="0">
              <a:latin typeface="Gidole" panose="020B0604020202020204" charset="0"/>
            </a:rPr>
            <a:t>Ordinal</a:t>
          </a:r>
        </a:p>
      </dgm:t>
    </dgm:pt>
    <dgm:pt modelId="{9108D7F2-B99F-470A-9CD7-5ED5E0E0F56F}" type="parTrans" cxnId="{23BA00DD-C3EF-4EE3-B3EC-31F714D49E2E}">
      <dgm:prSet/>
      <dgm:spPr>
        <a:ln>
          <a:solidFill>
            <a:srgbClr val="3D3935"/>
          </a:solidFill>
        </a:ln>
      </dgm:spPr>
      <dgm:t>
        <a:bodyPr/>
        <a:lstStyle/>
        <a:p>
          <a:endParaRPr lang="en-US" b="1"/>
        </a:p>
      </dgm:t>
    </dgm:pt>
    <dgm:pt modelId="{83AB9522-0843-457A-AFEB-58B2E7237CC6}" type="sibTrans" cxnId="{23BA00DD-C3EF-4EE3-B3EC-31F714D49E2E}">
      <dgm:prSet/>
      <dgm:spPr/>
      <dgm:t>
        <a:bodyPr/>
        <a:lstStyle/>
        <a:p>
          <a:endParaRPr lang="en-US" b="1"/>
        </a:p>
      </dgm:t>
    </dgm:pt>
    <dgm:pt modelId="{0F5E97FF-6A27-4FB2-BA0F-DC9E9EC37468}" type="pres">
      <dgm:prSet presAssocID="{E5E962CB-877F-4A13-A575-40D08EA9DDD6}" presName="hierChild1" presStyleCnt="0">
        <dgm:presLayoutVars>
          <dgm:chPref val="1"/>
          <dgm:dir/>
          <dgm:animOne val="branch"/>
          <dgm:animLvl val="lvl"/>
          <dgm:resizeHandles/>
        </dgm:presLayoutVars>
      </dgm:prSet>
      <dgm:spPr/>
    </dgm:pt>
    <dgm:pt modelId="{131C407A-CA4F-45BC-BE0D-FE35E3742C46}" type="pres">
      <dgm:prSet presAssocID="{1C60E7D1-5A27-44F2-8AEB-B3A99780C8F4}" presName="hierRoot1" presStyleCnt="0"/>
      <dgm:spPr/>
    </dgm:pt>
    <dgm:pt modelId="{32D9EFA3-A1B1-4843-9241-C47961CD4AC0}" type="pres">
      <dgm:prSet presAssocID="{1C60E7D1-5A27-44F2-8AEB-B3A99780C8F4}" presName="composite" presStyleCnt="0"/>
      <dgm:spPr/>
    </dgm:pt>
    <dgm:pt modelId="{19200797-FB06-48E2-A521-1A4A28F86E05}" type="pres">
      <dgm:prSet presAssocID="{1C60E7D1-5A27-44F2-8AEB-B3A99780C8F4}" presName="image" presStyleLbl="node0" presStyleIdx="0" presStyleCnt="1"/>
      <dgm:spPr>
        <a:solidFill>
          <a:srgbClr val="CF3338"/>
        </a:solidFill>
      </dgm:spPr>
    </dgm:pt>
    <dgm:pt modelId="{DF0CEC2A-2D7E-4CD2-B726-33B69AC13D41}" type="pres">
      <dgm:prSet presAssocID="{1C60E7D1-5A27-44F2-8AEB-B3A99780C8F4}" presName="text" presStyleLbl="revTx" presStyleIdx="0" presStyleCnt="4">
        <dgm:presLayoutVars>
          <dgm:chPref val="3"/>
        </dgm:presLayoutVars>
      </dgm:prSet>
      <dgm:spPr/>
    </dgm:pt>
    <dgm:pt modelId="{38E7FE4A-F293-45DF-9C81-9B990C706282}" type="pres">
      <dgm:prSet presAssocID="{1C60E7D1-5A27-44F2-8AEB-B3A99780C8F4}" presName="hierChild2" presStyleCnt="0"/>
      <dgm:spPr/>
    </dgm:pt>
    <dgm:pt modelId="{06EDC55A-7AAA-4F24-85EE-803CD3FAD3A5}" type="pres">
      <dgm:prSet presAssocID="{D13CE648-3EEA-4F27-8B9C-E4324A244E0A}" presName="Name10" presStyleLbl="parChTrans1D2" presStyleIdx="0" presStyleCnt="3"/>
      <dgm:spPr/>
    </dgm:pt>
    <dgm:pt modelId="{0B18D3BF-33C4-47C9-9C6E-9A6251407301}" type="pres">
      <dgm:prSet presAssocID="{7D130B0C-DE52-40B7-A466-0D620F0D6839}" presName="hierRoot2" presStyleCnt="0"/>
      <dgm:spPr/>
    </dgm:pt>
    <dgm:pt modelId="{C7DBEB23-2C87-4758-A227-FBB68E051192}" type="pres">
      <dgm:prSet presAssocID="{7D130B0C-DE52-40B7-A466-0D620F0D6839}" presName="composite2" presStyleCnt="0"/>
      <dgm:spPr/>
    </dgm:pt>
    <dgm:pt modelId="{1AC472DA-DC50-427A-B9B6-8D4AF1A721C6}" type="pres">
      <dgm:prSet presAssocID="{7D130B0C-DE52-40B7-A466-0D620F0D6839}" presName="image2" presStyleLbl="node2" presStyleIdx="0" presStyleCnt="3"/>
      <dgm:spPr>
        <a:solidFill>
          <a:srgbClr val="CF3338"/>
        </a:solidFill>
      </dgm:spPr>
    </dgm:pt>
    <dgm:pt modelId="{E7213FCE-2463-41F6-9460-82CC3E7583EB}" type="pres">
      <dgm:prSet presAssocID="{7D130B0C-DE52-40B7-A466-0D620F0D6839}" presName="text2" presStyleLbl="revTx" presStyleIdx="1" presStyleCnt="4">
        <dgm:presLayoutVars>
          <dgm:chPref val="3"/>
        </dgm:presLayoutVars>
      </dgm:prSet>
      <dgm:spPr/>
    </dgm:pt>
    <dgm:pt modelId="{664E8B52-B70A-43DB-B5E9-411D366EDDA4}" type="pres">
      <dgm:prSet presAssocID="{7D130B0C-DE52-40B7-A466-0D620F0D6839}" presName="hierChild3" presStyleCnt="0"/>
      <dgm:spPr/>
    </dgm:pt>
    <dgm:pt modelId="{92F4DED8-28D4-4342-8705-94B95D9A4ACE}" type="pres">
      <dgm:prSet presAssocID="{06DAEF35-E9FB-4835-8D30-F22CB478997D}" presName="Name10" presStyleLbl="parChTrans1D2" presStyleIdx="1" presStyleCnt="3"/>
      <dgm:spPr/>
    </dgm:pt>
    <dgm:pt modelId="{9DE89D94-DB0D-4AE5-A353-0827CECB109F}" type="pres">
      <dgm:prSet presAssocID="{DFE5E4D9-736A-413B-931A-494917B80B74}" presName="hierRoot2" presStyleCnt="0"/>
      <dgm:spPr/>
    </dgm:pt>
    <dgm:pt modelId="{7ABE45BA-7F61-47A7-85A0-ABD866D200F5}" type="pres">
      <dgm:prSet presAssocID="{DFE5E4D9-736A-413B-931A-494917B80B74}" presName="composite2" presStyleCnt="0"/>
      <dgm:spPr/>
    </dgm:pt>
    <dgm:pt modelId="{D85368BC-4140-4808-9EB8-986D185EC83E}" type="pres">
      <dgm:prSet presAssocID="{DFE5E4D9-736A-413B-931A-494917B80B74}" presName="image2" presStyleLbl="node2" presStyleIdx="1" presStyleCnt="3"/>
      <dgm:spPr>
        <a:solidFill>
          <a:srgbClr val="CF3338"/>
        </a:solidFill>
      </dgm:spPr>
    </dgm:pt>
    <dgm:pt modelId="{D776ED96-1675-48FA-9EBB-A8615D6A744D}" type="pres">
      <dgm:prSet presAssocID="{DFE5E4D9-736A-413B-931A-494917B80B74}" presName="text2" presStyleLbl="revTx" presStyleIdx="2" presStyleCnt="4">
        <dgm:presLayoutVars>
          <dgm:chPref val="3"/>
        </dgm:presLayoutVars>
      </dgm:prSet>
      <dgm:spPr/>
    </dgm:pt>
    <dgm:pt modelId="{2280832E-5DEB-42D7-8B8E-D48082E1B23D}" type="pres">
      <dgm:prSet presAssocID="{DFE5E4D9-736A-413B-931A-494917B80B74}" presName="hierChild3" presStyleCnt="0"/>
      <dgm:spPr/>
    </dgm:pt>
    <dgm:pt modelId="{454856C7-8A44-4FF5-B8E5-0DF6B7AA95E0}" type="pres">
      <dgm:prSet presAssocID="{9108D7F2-B99F-470A-9CD7-5ED5E0E0F56F}" presName="Name10" presStyleLbl="parChTrans1D2" presStyleIdx="2" presStyleCnt="3"/>
      <dgm:spPr/>
    </dgm:pt>
    <dgm:pt modelId="{E836AF7E-2986-42BF-A62A-3749E86289C3}" type="pres">
      <dgm:prSet presAssocID="{95676DD3-9B70-4AAC-B17A-81761AFA61E2}" presName="hierRoot2" presStyleCnt="0"/>
      <dgm:spPr/>
    </dgm:pt>
    <dgm:pt modelId="{E3EDA80B-6D29-4DEF-A84A-0CAFD61E3318}" type="pres">
      <dgm:prSet presAssocID="{95676DD3-9B70-4AAC-B17A-81761AFA61E2}" presName="composite2" presStyleCnt="0"/>
      <dgm:spPr/>
    </dgm:pt>
    <dgm:pt modelId="{3F43EA89-FA96-41DA-8746-DDC9B854BA79}" type="pres">
      <dgm:prSet presAssocID="{95676DD3-9B70-4AAC-B17A-81761AFA61E2}" presName="image2" presStyleLbl="node2" presStyleIdx="2" presStyleCnt="3"/>
      <dgm:spPr>
        <a:solidFill>
          <a:srgbClr val="CF3338"/>
        </a:solidFill>
      </dgm:spPr>
    </dgm:pt>
    <dgm:pt modelId="{1CA5F767-C0FF-4537-8507-C22ED0AD6CA0}" type="pres">
      <dgm:prSet presAssocID="{95676DD3-9B70-4AAC-B17A-81761AFA61E2}" presName="text2" presStyleLbl="revTx" presStyleIdx="3" presStyleCnt="4">
        <dgm:presLayoutVars>
          <dgm:chPref val="3"/>
        </dgm:presLayoutVars>
      </dgm:prSet>
      <dgm:spPr/>
    </dgm:pt>
    <dgm:pt modelId="{0249F28B-68F7-4AEF-A801-FE69960E8257}" type="pres">
      <dgm:prSet presAssocID="{95676DD3-9B70-4AAC-B17A-81761AFA61E2}" presName="hierChild3" presStyleCnt="0"/>
      <dgm:spPr/>
    </dgm:pt>
  </dgm:ptLst>
  <dgm:cxnLst>
    <dgm:cxn modelId="{C0C5AC01-C4ED-47EA-9385-E68724BD0755}" srcId="{1C60E7D1-5A27-44F2-8AEB-B3A99780C8F4}" destId="{DFE5E4D9-736A-413B-931A-494917B80B74}" srcOrd="1" destOrd="0" parTransId="{06DAEF35-E9FB-4835-8D30-F22CB478997D}" sibTransId="{B3816412-06A7-4D1C-9816-26F6FA2C951D}"/>
    <dgm:cxn modelId="{1F0C8605-0D1A-4539-B19D-298EC07737B7}" type="presOf" srcId="{9108D7F2-B99F-470A-9CD7-5ED5E0E0F56F}" destId="{454856C7-8A44-4FF5-B8E5-0DF6B7AA95E0}" srcOrd="0" destOrd="0" presId="urn:microsoft.com/office/officeart/2009/layout/CirclePictureHierarchy"/>
    <dgm:cxn modelId="{E26F931A-C172-4EF2-9235-6AACA1750BBD}" type="presOf" srcId="{7D130B0C-DE52-40B7-A466-0D620F0D6839}" destId="{E7213FCE-2463-41F6-9460-82CC3E7583EB}" srcOrd="0" destOrd="0" presId="urn:microsoft.com/office/officeart/2009/layout/CirclePictureHierarchy"/>
    <dgm:cxn modelId="{659F931B-7567-43C5-BCEB-1037A634D2CB}" type="presOf" srcId="{DFE5E4D9-736A-413B-931A-494917B80B74}" destId="{D776ED96-1675-48FA-9EBB-A8615D6A744D}" srcOrd="0" destOrd="0" presId="urn:microsoft.com/office/officeart/2009/layout/CirclePictureHierarchy"/>
    <dgm:cxn modelId="{EAF79531-320C-47C2-9322-B9351D1188AB}" srcId="{E5E962CB-877F-4A13-A575-40D08EA9DDD6}" destId="{1C60E7D1-5A27-44F2-8AEB-B3A99780C8F4}" srcOrd="0" destOrd="0" parTransId="{942A7EA2-A3C0-405A-8B5A-7686B873A54F}" sibTransId="{E37433F6-B800-4E07-B57F-F6368CF71F6F}"/>
    <dgm:cxn modelId="{FC42444E-23A2-41F6-B290-DAAA87A7B936}" type="presOf" srcId="{06DAEF35-E9FB-4835-8D30-F22CB478997D}" destId="{92F4DED8-28D4-4342-8705-94B95D9A4ACE}" srcOrd="0" destOrd="0" presId="urn:microsoft.com/office/officeart/2009/layout/CirclePictureHierarchy"/>
    <dgm:cxn modelId="{3EEFC858-5AF6-485E-A14E-B8019B8F2101}" srcId="{1C60E7D1-5A27-44F2-8AEB-B3A99780C8F4}" destId="{7D130B0C-DE52-40B7-A466-0D620F0D6839}" srcOrd="0" destOrd="0" parTransId="{D13CE648-3EEA-4F27-8B9C-E4324A244E0A}" sibTransId="{E6110B8A-02E5-4808-AE36-C30EB492AD23}"/>
    <dgm:cxn modelId="{1E56AD7A-B18F-41E3-9AEE-05E7B6924C6C}" type="presOf" srcId="{95676DD3-9B70-4AAC-B17A-81761AFA61E2}" destId="{1CA5F767-C0FF-4537-8507-C22ED0AD6CA0}" srcOrd="0" destOrd="0" presId="urn:microsoft.com/office/officeart/2009/layout/CirclePictureHierarchy"/>
    <dgm:cxn modelId="{DB9D4085-BFCB-4402-B5D5-8CB4A4670CD9}" type="presOf" srcId="{D13CE648-3EEA-4F27-8B9C-E4324A244E0A}" destId="{06EDC55A-7AAA-4F24-85EE-803CD3FAD3A5}" srcOrd="0" destOrd="0" presId="urn:microsoft.com/office/officeart/2009/layout/CirclePictureHierarchy"/>
    <dgm:cxn modelId="{FB09B18A-2B91-416D-A069-A6514637464A}" type="presOf" srcId="{1C60E7D1-5A27-44F2-8AEB-B3A99780C8F4}" destId="{DF0CEC2A-2D7E-4CD2-B726-33B69AC13D41}" srcOrd="0" destOrd="0" presId="urn:microsoft.com/office/officeart/2009/layout/CirclePictureHierarchy"/>
    <dgm:cxn modelId="{DDB769D8-69F5-4DAD-ABDD-43B90F412B54}" type="presOf" srcId="{E5E962CB-877F-4A13-A575-40D08EA9DDD6}" destId="{0F5E97FF-6A27-4FB2-BA0F-DC9E9EC37468}" srcOrd="0" destOrd="0" presId="urn:microsoft.com/office/officeart/2009/layout/CirclePictureHierarchy"/>
    <dgm:cxn modelId="{23BA00DD-C3EF-4EE3-B3EC-31F714D49E2E}" srcId="{1C60E7D1-5A27-44F2-8AEB-B3A99780C8F4}" destId="{95676DD3-9B70-4AAC-B17A-81761AFA61E2}" srcOrd="2" destOrd="0" parTransId="{9108D7F2-B99F-470A-9CD7-5ED5E0E0F56F}" sibTransId="{83AB9522-0843-457A-AFEB-58B2E7237CC6}"/>
    <dgm:cxn modelId="{7850B60D-FA30-4B77-AEAF-1D9CAF148CCB}" type="presParOf" srcId="{0F5E97FF-6A27-4FB2-BA0F-DC9E9EC37468}" destId="{131C407A-CA4F-45BC-BE0D-FE35E3742C46}" srcOrd="0" destOrd="0" presId="urn:microsoft.com/office/officeart/2009/layout/CirclePictureHierarchy"/>
    <dgm:cxn modelId="{2B6E2D1A-0623-4AD5-AB80-FF7F2D082AB6}" type="presParOf" srcId="{131C407A-CA4F-45BC-BE0D-FE35E3742C46}" destId="{32D9EFA3-A1B1-4843-9241-C47961CD4AC0}" srcOrd="0" destOrd="0" presId="urn:microsoft.com/office/officeart/2009/layout/CirclePictureHierarchy"/>
    <dgm:cxn modelId="{D707C87C-33A1-45F7-952A-3BC96C997FBB}" type="presParOf" srcId="{32D9EFA3-A1B1-4843-9241-C47961CD4AC0}" destId="{19200797-FB06-48E2-A521-1A4A28F86E05}" srcOrd="0" destOrd="0" presId="urn:microsoft.com/office/officeart/2009/layout/CirclePictureHierarchy"/>
    <dgm:cxn modelId="{1F385EC3-7C5D-4D7E-985B-F6358F9D3804}" type="presParOf" srcId="{32D9EFA3-A1B1-4843-9241-C47961CD4AC0}" destId="{DF0CEC2A-2D7E-4CD2-B726-33B69AC13D41}" srcOrd="1" destOrd="0" presId="urn:microsoft.com/office/officeart/2009/layout/CirclePictureHierarchy"/>
    <dgm:cxn modelId="{B8D0DBAD-C9A7-4CEE-BB4D-93B5338BF6A8}" type="presParOf" srcId="{131C407A-CA4F-45BC-BE0D-FE35E3742C46}" destId="{38E7FE4A-F293-45DF-9C81-9B990C706282}" srcOrd="1" destOrd="0" presId="urn:microsoft.com/office/officeart/2009/layout/CirclePictureHierarchy"/>
    <dgm:cxn modelId="{1B4CE326-7D5C-4E4E-91AE-B41D8E67E024}" type="presParOf" srcId="{38E7FE4A-F293-45DF-9C81-9B990C706282}" destId="{06EDC55A-7AAA-4F24-85EE-803CD3FAD3A5}" srcOrd="0" destOrd="0" presId="urn:microsoft.com/office/officeart/2009/layout/CirclePictureHierarchy"/>
    <dgm:cxn modelId="{8EEE8929-5554-4239-B746-508B65AB2D82}" type="presParOf" srcId="{38E7FE4A-F293-45DF-9C81-9B990C706282}" destId="{0B18D3BF-33C4-47C9-9C6E-9A6251407301}" srcOrd="1" destOrd="0" presId="urn:microsoft.com/office/officeart/2009/layout/CirclePictureHierarchy"/>
    <dgm:cxn modelId="{0E5A0599-55F0-4086-84BB-D1AE09D0414D}" type="presParOf" srcId="{0B18D3BF-33C4-47C9-9C6E-9A6251407301}" destId="{C7DBEB23-2C87-4758-A227-FBB68E051192}" srcOrd="0" destOrd="0" presId="urn:microsoft.com/office/officeart/2009/layout/CirclePictureHierarchy"/>
    <dgm:cxn modelId="{ABBFE2D0-ACCF-4FF3-82A4-BD2DD2020DC7}" type="presParOf" srcId="{C7DBEB23-2C87-4758-A227-FBB68E051192}" destId="{1AC472DA-DC50-427A-B9B6-8D4AF1A721C6}" srcOrd="0" destOrd="0" presId="urn:microsoft.com/office/officeart/2009/layout/CirclePictureHierarchy"/>
    <dgm:cxn modelId="{D9621912-96E1-41F9-9F0E-712B8E69EEFB}" type="presParOf" srcId="{C7DBEB23-2C87-4758-A227-FBB68E051192}" destId="{E7213FCE-2463-41F6-9460-82CC3E7583EB}" srcOrd="1" destOrd="0" presId="urn:microsoft.com/office/officeart/2009/layout/CirclePictureHierarchy"/>
    <dgm:cxn modelId="{F7BA133D-AFFF-4E60-8BA9-9AF1C3942216}" type="presParOf" srcId="{0B18D3BF-33C4-47C9-9C6E-9A6251407301}" destId="{664E8B52-B70A-43DB-B5E9-411D366EDDA4}" srcOrd="1" destOrd="0" presId="urn:microsoft.com/office/officeart/2009/layout/CirclePictureHierarchy"/>
    <dgm:cxn modelId="{81F1F127-C400-4A7E-BAD1-78F61B07B36F}" type="presParOf" srcId="{38E7FE4A-F293-45DF-9C81-9B990C706282}" destId="{92F4DED8-28D4-4342-8705-94B95D9A4ACE}" srcOrd="2" destOrd="0" presId="urn:microsoft.com/office/officeart/2009/layout/CirclePictureHierarchy"/>
    <dgm:cxn modelId="{B75782D3-4DF7-4DEB-A6D7-9F2A3B42E75F}" type="presParOf" srcId="{38E7FE4A-F293-45DF-9C81-9B990C706282}" destId="{9DE89D94-DB0D-4AE5-A353-0827CECB109F}" srcOrd="3" destOrd="0" presId="urn:microsoft.com/office/officeart/2009/layout/CirclePictureHierarchy"/>
    <dgm:cxn modelId="{E1AF967D-45EB-4A8E-AB90-4F99411E93CA}" type="presParOf" srcId="{9DE89D94-DB0D-4AE5-A353-0827CECB109F}" destId="{7ABE45BA-7F61-47A7-85A0-ABD866D200F5}" srcOrd="0" destOrd="0" presId="urn:microsoft.com/office/officeart/2009/layout/CirclePictureHierarchy"/>
    <dgm:cxn modelId="{E0F3DF5B-83C1-4C8D-AB9C-46AA22DB9133}" type="presParOf" srcId="{7ABE45BA-7F61-47A7-85A0-ABD866D200F5}" destId="{D85368BC-4140-4808-9EB8-986D185EC83E}" srcOrd="0" destOrd="0" presId="urn:microsoft.com/office/officeart/2009/layout/CirclePictureHierarchy"/>
    <dgm:cxn modelId="{AD00FE7B-025D-450E-9DB6-1ADB6CF2FD44}" type="presParOf" srcId="{7ABE45BA-7F61-47A7-85A0-ABD866D200F5}" destId="{D776ED96-1675-48FA-9EBB-A8615D6A744D}" srcOrd="1" destOrd="0" presId="urn:microsoft.com/office/officeart/2009/layout/CirclePictureHierarchy"/>
    <dgm:cxn modelId="{7FE8B0A6-C92A-48B6-B43B-768CE4A3F508}" type="presParOf" srcId="{9DE89D94-DB0D-4AE5-A353-0827CECB109F}" destId="{2280832E-5DEB-42D7-8B8E-D48082E1B23D}" srcOrd="1" destOrd="0" presId="urn:microsoft.com/office/officeart/2009/layout/CirclePictureHierarchy"/>
    <dgm:cxn modelId="{84B18A28-3CB0-42F2-8BE8-11DD63BF28B6}" type="presParOf" srcId="{38E7FE4A-F293-45DF-9C81-9B990C706282}" destId="{454856C7-8A44-4FF5-B8E5-0DF6B7AA95E0}" srcOrd="4" destOrd="0" presId="urn:microsoft.com/office/officeart/2009/layout/CirclePictureHierarchy"/>
    <dgm:cxn modelId="{A6C47DA7-04E6-4CF7-B7F2-2773CE571487}" type="presParOf" srcId="{38E7FE4A-F293-45DF-9C81-9B990C706282}" destId="{E836AF7E-2986-42BF-A62A-3749E86289C3}" srcOrd="5" destOrd="0" presId="urn:microsoft.com/office/officeart/2009/layout/CirclePictureHierarchy"/>
    <dgm:cxn modelId="{058B0CC9-1F94-4A45-AA52-696BC381DC0D}" type="presParOf" srcId="{E836AF7E-2986-42BF-A62A-3749E86289C3}" destId="{E3EDA80B-6D29-4DEF-A84A-0CAFD61E3318}" srcOrd="0" destOrd="0" presId="urn:microsoft.com/office/officeart/2009/layout/CirclePictureHierarchy"/>
    <dgm:cxn modelId="{A19264F4-4D85-4691-B524-F56461091B9F}" type="presParOf" srcId="{E3EDA80B-6D29-4DEF-A84A-0CAFD61E3318}" destId="{3F43EA89-FA96-41DA-8746-DDC9B854BA79}" srcOrd="0" destOrd="0" presId="urn:microsoft.com/office/officeart/2009/layout/CirclePictureHierarchy"/>
    <dgm:cxn modelId="{1611FBE4-C89E-4B4B-8C15-64D01540EA90}" type="presParOf" srcId="{E3EDA80B-6D29-4DEF-A84A-0CAFD61E3318}" destId="{1CA5F767-C0FF-4537-8507-C22ED0AD6CA0}" srcOrd="1" destOrd="0" presId="urn:microsoft.com/office/officeart/2009/layout/CirclePictureHierarchy"/>
    <dgm:cxn modelId="{522D29F6-1BB4-46E8-B41B-B3C087ABFF8E}" type="presParOf" srcId="{E836AF7E-2986-42BF-A62A-3749E86289C3}" destId="{0249F28B-68F7-4AEF-A801-FE69960E8257}" srcOrd="1" destOrd="0" presId="urn:microsoft.com/office/officeart/2009/layout/CirclePictureHierarchy"/>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5E962CB-877F-4A13-A575-40D08EA9DDD6}" type="doc">
      <dgm:prSet loTypeId="urn:microsoft.com/office/officeart/2009/layout/CirclePictureHierarchy" loCatId="hierarchy" qsTypeId="urn:microsoft.com/office/officeart/2005/8/quickstyle/simple1" qsCatId="simple" csTypeId="urn:microsoft.com/office/officeart/2005/8/colors/accent1_2" csCatId="accent1" phldr="1"/>
      <dgm:spPr/>
      <dgm:t>
        <a:bodyPr/>
        <a:lstStyle/>
        <a:p>
          <a:endParaRPr lang="en-US"/>
        </a:p>
      </dgm:t>
    </dgm:pt>
    <dgm:pt modelId="{A405BD51-7647-45AF-8E20-21C93FFC951B}">
      <dgm:prSet phldrT="[Text]" custT="1"/>
      <dgm:spPr/>
      <dgm:t>
        <a:bodyPr/>
        <a:lstStyle/>
        <a:p>
          <a:r>
            <a:rPr lang="en-US" sz="2400" b="1" dirty="0">
              <a:latin typeface="Gidole" panose="020B0604020202020204" charset="0"/>
            </a:rPr>
            <a:t>Quantitative</a:t>
          </a:r>
        </a:p>
      </dgm:t>
    </dgm:pt>
    <dgm:pt modelId="{1B492B0F-D181-4B65-8955-1B4D5BE8DDAD}" type="parTrans" cxnId="{28476DFF-4487-4DAE-9C2E-77D6C4F274FE}">
      <dgm:prSet/>
      <dgm:spPr>
        <a:ln>
          <a:solidFill>
            <a:srgbClr val="3D3935"/>
          </a:solidFill>
        </a:ln>
      </dgm:spPr>
      <dgm:t>
        <a:bodyPr/>
        <a:lstStyle/>
        <a:p>
          <a:endParaRPr lang="en-US" b="1"/>
        </a:p>
      </dgm:t>
    </dgm:pt>
    <dgm:pt modelId="{2E9EBE68-E77A-4C5C-A0BE-6788800B17A7}" type="sibTrans" cxnId="{28476DFF-4487-4DAE-9C2E-77D6C4F274FE}">
      <dgm:prSet/>
      <dgm:spPr/>
      <dgm:t>
        <a:bodyPr/>
        <a:lstStyle/>
        <a:p>
          <a:endParaRPr lang="en-US" b="1"/>
        </a:p>
      </dgm:t>
    </dgm:pt>
    <dgm:pt modelId="{C868788A-01CE-4199-86A3-203974468A9F}">
      <dgm:prSet phldrT="[Text]" custT="1"/>
      <dgm:spPr/>
      <dgm:t>
        <a:bodyPr/>
        <a:lstStyle/>
        <a:p>
          <a:r>
            <a:rPr lang="en-US" sz="2400" b="1" dirty="0">
              <a:latin typeface="Gidole" panose="020B0604020202020204" charset="0"/>
            </a:rPr>
            <a:t>Discrete</a:t>
          </a:r>
        </a:p>
      </dgm:t>
    </dgm:pt>
    <dgm:pt modelId="{CABBD716-8F67-417F-988C-030A8E8866AE}" type="parTrans" cxnId="{444B6A1A-0EC6-4444-86FD-BD8C0A0AB02D}">
      <dgm:prSet/>
      <dgm:spPr>
        <a:ln>
          <a:solidFill>
            <a:srgbClr val="3D3935"/>
          </a:solidFill>
        </a:ln>
      </dgm:spPr>
      <dgm:t>
        <a:bodyPr/>
        <a:lstStyle/>
        <a:p>
          <a:endParaRPr lang="en-US" b="1"/>
        </a:p>
      </dgm:t>
    </dgm:pt>
    <dgm:pt modelId="{FCA2E8E2-95BE-4A04-B3B1-9BADB6D42B13}" type="sibTrans" cxnId="{444B6A1A-0EC6-4444-86FD-BD8C0A0AB02D}">
      <dgm:prSet/>
      <dgm:spPr/>
      <dgm:t>
        <a:bodyPr/>
        <a:lstStyle/>
        <a:p>
          <a:endParaRPr lang="en-US" b="1"/>
        </a:p>
      </dgm:t>
    </dgm:pt>
    <dgm:pt modelId="{ACD507E6-DF99-4D93-AA71-86AD14EDDA82}">
      <dgm:prSet phldrT="[Text]" custT="1"/>
      <dgm:spPr/>
      <dgm:t>
        <a:bodyPr/>
        <a:lstStyle/>
        <a:p>
          <a:r>
            <a:rPr lang="en-US" sz="2400" b="1" dirty="0">
              <a:latin typeface="Gidole" panose="020B0604020202020204" charset="0"/>
            </a:rPr>
            <a:t>Continuous</a:t>
          </a:r>
        </a:p>
      </dgm:t>
    </dgm:pt>
    <dgm:pt modelId="{64ACA810-B33F-4A34-B93A-34ABA6548314}" type="parTrans" cxnId="{F8DBA594-71C7-4F30-9E7E-BF72FECA4662}">
      <dgm:prSet/>
      <dgm:spPr>
        <a:ln>
          <a:solidFill>
            <a:srgbClr val="3D3935"/>
          </a:solidFill>
        </a:ln>
      </dgm:spPr>
      <dgm:t>
        <a:bodyPr/>
        <a:lstStyle/>
        <a:p>
          <a:endParaRPr lang="en-US" b="1"/>
        </a:p>
      </dgm:t>
    </dgm:pt>
    <dgm:pt modelId="{5A5C5AC4-A070-473F-8EBE-821AC373AF11}" type="sibTrans" cxnId="{F8DBA594-71C7-4F30-9E7E-BF72FECA4662}">
      <dgm:prSet/>
      <dgm:spPr/>
      <dgm:t>
        <a:bodyPr/>
        <a:lstStyle/>
        <a:p>
          <a:endParaRPr lang="en-US" b="1"/>
        </a:p>
      </dgm:t>
    </dgm:pt>
    <dgm:pt modelId="{0F5E97FF-6A27-4FB2-BA0F-DC9E9EC37468}" type="pres">
      <dgm:prSet presAssocID="{E5E962CB-877F-4A13-A575-40D08EA9DDD6}" presName="hierChild1" presStyleCnt="0">
        <dgm:presLayoutVars>
          <dgm:chPref val="1"/>
          <dgm:dir/>
          <dgm:animOne val="branch"/>
          <dgm:animLvl val="lvl"/>
          <dgm:resizeHandles/>
        </dgm:presLayoutVars>
      </dgm:prSet>
      <dgm:spPr/>
    </dgm:pt>
    <dgm:pt modelId="{FB4FD07D-9474-4592-8867-FDED48F30D39}" type="pres">
      <dgm:prSet presAssocID="{A405BD51-7647-45AF-8E20-21C93FFC951B}" presName="hierRoot1" presStyleCnt="0"/>
      <dgm:spPr/>
    </dgm:pt>
    <dgm:pt modelId="{4446F746-B4BE-4949-ADA0-110499F1DB1E}" type="pres">
      <dgm:prSet presAssocID="{A405BD51-7647-45AF-8E20-21C93FFC951B}" presName="composite" presStyleCnt="0"/>
      <dgm:spPr/>
    </dgm:pt>
    <dgm:pt modelId="{71AFA267-E4A7-4137-BFFA-C44284706939}" type="pres">
      <dgm:prSet presAssocID="{A405BD51-7647-45AF-8E20-21C93FFC951B}" presName="image" presStyleLbl="node0" presStyleIdx="0" presStyleCnt="1"/>
      <dgm:spPr>
        <a:solidFill>
          <a:srgbClr val="CF3338"/>
        </a:solidFill>
      </dgm:spPr>
    </dgm:pt>
    <dgm:pt modelId="{F58152E7-9B5A-42BC-AB6B-83C31822501A}" type="pres">
      <dgm:prSet presAssocID="{A405BD51-7647-45AF-8E20-21C93FFC951B}" presName="text" presStyleLbl="revTx" presStyleIdx="0" presStyleCnt="3">
        <dgm:presLayoutVars>
          <dgm:chPref val="3"/>
        </dgm:presLayoutVars>
      </dgm:prSet>
      <dgm:spPr/>
    </dgm:pt>
    <dgm:pt modelId="{2E7E10FE-92E4-4E89-AF4C-BE176326F4C5}" type="pres">
      <dgm:prSet presAssocID="{A405BD51-7647-45AF-8E20-21C93FFC951B}" presName="hierChild2" presStyleCnt="0"/>
      <dgm:spPr/>
    </dgm:pt>
    <dgm:pt modelId="{875F96F3-30BC-496B-AE0B-082E6B86AC05}" type="pres">
      <dgm:prSet presAssocID="{CABBD716-8F67-417F-988C-030A8E8866AE}" presName="Name10" presStyleLbl="parChTrans1D2" presStyleIdx="0" presStyleCnt="2"/>
      <dgm:spPr/>
    </dgm:pt>
    <dgm:pt modelId="{AFF8C844-47C7-4315-A1DE-F93F58A0C993}" type="pres">
      <dgm:prSet presAssocID="{C868788A-01CE-4199-86A3-203974468A9F}" presName="hierRoot2" presStyleCnt="0"/>
      <dgm:spPr/>
    </dgm:pt>
    <dgm:pt modelId="{CCF4A661-6C84-4F87-BE66-FC267E2B1A17}" type="pres">
      <dgm:prSet presAssocID="{C868788A-01CE-4199-86A3-203974468A9F}" presName="composite2" presStyleCnt="0"/>
      <dgm:spPr/>
    </dgm:pt>
    <dgm:pt modelId="{67C8F230-14DA-4915-AC64-0BE854565119}" type="pres">
      <dgm:prSet presAssocID="{C868788A-01CE-4199-86A3-203974468A9F}" presName="image2" presStyleLbl="node2" presStyleIdx="0" presStyleCnt="2"/>
      <dgm:spPr>
        <a:solidFill>
          <a:srgbClr val="CF3338"/>
        </a:solidFill>
      </dgm:spPr>
    </dgm:pt>
    <dgm:pt modelId="{F18A519E-DA09-4D52-86B3-81D01FDE8EF2}" type="pres">
      <dgm:prSet presAssocID="{C868788A-01CE-4199-86A3-203974468A9F}" presName="text2" presStyleLbl="revTx" presStyleIdx="1" presStyleCnt="3">
        <dgm:presLayoutVars>
          <dgm:chPref val="3"/>
        </dgm:presLayoutVars>
      </dgm:prSet>
      <dgm:spPr/>
    </dgm:pt>
    <dgm:pt modelId="{291F1139-BB73-4DDB-952B-5A8B1DE119E8}" type="pres">
      <dgm:prSet presAssocID="{C868788A-01CE-4199-86A3-203974468A9F}" presName="hierChild3" presStyleCnt="0"/>
      <dgm:spPr/>
    </dgm:pt>
    <dgm:pt modelId="{E5288B49-3095-4A83-8C10-A160CE9F4AC8}" type="pres">
      <dgm:prSet presAssocID="{64ACA810-B33F-4A34-B93A-34ABA6548314}" presName="Name10" presStyleLbl="parChTrans1D2" presStyleIdx="1" presStyleCnt="2"/>
      <dgm:spPr/>
    </dgm:pt>
    <dgm:pt modelId="{951895DC-3A87-4BCE-9D7A-FC80764CC7E0}" type="pres">
      <dgm:prSet presAssocID="{ACD507E6-DF99-4D93-AA71-86AD14EDDA82}" presName="hierRoot2" presStyleCnt="0"/>
      <dgm:spPr/>
    </dgm:pt>
    <dgm:pt modelId="{ECECA644-B3F4-47AA-9CF0-6FC6A4186A6E}" type="pres">
      <dgm:prSet presAssocID="{ACD507E6-DF99-4D93-AA71-86AD14EDDA82}" presName="composite2" presStyleCnt="0"/>
      <dgm:spPr/>
    </dgm:pt>
    <dgm:pt modelId="{F6FCE74B-C810-4F6D-AE26-0B5E51B1B26E}" type="pres">
      <dgm:prSet presAssocID="{ACD507E6-DF99-4D93-AA71-86AD14EDDA82}" presName="image2" presStyleLbl="node2" presStyleIdx="1" presStyleCnt="2"/>
      <dgm:spPr>
        <a:solidFill>
          <a:srgbClr val="CF3338"/>
        </a:solidFill>
      </dgm:spPr>
    </dgm:pt>
    <dgm:pt modelId="{AC4D15AE-1497-4BD4-B3BF-30EA6FB38FA3}" type="pres">
      <dgm:prSet presAssocID="{ACD507E6-DF99-4D93-AA71-86AD14EDDA82}" presName="text2" presStyleLbl="revTx" presStyleIdx="2" presStyleCnt="3">
        <dgm:presLayoutVars>
          <dgm:chPref val="3"/>
        </dgm:presLayoutVars>
      </dgm:prSet>
      <dgm:spPr/>
    </dgm:pt>
    <dgm:pt modelId="{B711458B-1CB8-4501-9B8B-740C356CB344}" type="pres">
      <dgm:prSet presAssocID="{ACD507E6-DF99-4D93-AA71-86AD14EDDA82}" presName="hierChild3" presStyleCnt="0"/>
      <dgm:spPr/>
    </dgm:pt>
  </dgm:ptLst>
  <dgm:cxnLst>
    <dgm:cxn modelId="{444B6A1A-0EC6-4444-86FD-BD8C0A0AB02D}" srcId="{A405BD51-7647-45AF-8E20-21C93FFC951B}" destId="{C868788A-01CE-4199-86A3-203974468A9F}" srcOrd="0" destOrd="0" parTransId="{CABBD716-8F67-417F-988C-030A8E8866AE}" sibTransId="{FCA2E8E2-95BE-4A04-B3B1-9BADB6D42B13}"/>
    <dgm:cxn modelId="{2A68F34B-4F1C-412A-88D8-0F1626ADAB2B}" type="presOf" srcId="{C868788A-01CE-4199-86A3-203974468A9F}" destId="{F18A519E-DA09-4D52-86B3-81D01FDE8EF2}" srcOrd="0" destOrd="0" presId="urn:microsoft.com/office/officeart/2009/layout/CirclePictureHierarchy"/>
    <dgm:cxn modelId="{42DBB753-454D-4A36-AEDD-D7D1A56897B6}" type="presOf" srcId="{A405BD51-7647-45AF-8E20-21C93FFC951B}" destId="{F58152E7-9B5A-42BC-AB6B-83C31822501A}" srcOrd="0" destOrd="0" presId="urn:microsoft.com/office/officeart/2009/layout/CirclePictureHierarchy"/>
    <dgm:cxn modelId="{24014682-FFBB-4804-9C80-8EFD91030744}" type="presOf" srcId="{64ACA810-B33F-4A34-B93A-34ABA6548314}" destId="{E5288B49-3095-4A83-8C10-A160CE9F4AC8}" srcOrd="0" destOrd="0" presId="urn:microsoft.com/office/officeart/2009/layout/CirclePictureHierarchy"/>
    <dgm:cxn modelId="{F8DBA594-71C7-4F30-9E7E-BF72FECA4662}" srcId="{A405BD51-7647-45AF-8E20-21C93FFC951B}" destId="{ACD507E6-DF99-4D93-AA71-86AD14EDDA82}" srcOrd="1" destOrd="0" parTransId="{64ACA810-B33F-4A34-B93A-34ABA6548314}" sibTransId="{5A5C5AC4-A070-473F-8EBE-821AC373AF11}"/>
    <dgm:cxn modelId="{D5A313B3-0E75-442C-9CBE-135BA43EEF16}" type="presOf" srcId="{ACD507E6-DF99-4D93-AA71-86AD14EDDA82}" destId="{AC4D15AE-1497-4BD4-B3BF-30EA6FB38FA3}" srcOrd="0" destOrd="0" presId="urn:microsoft.com/office/officeart/2009/layout/CirclePictureHierarchy"/>
    <dgm:cxn modelId="{DDB769D8-69F5-4DAD-ABDD-43B90F412B54}" type="presOf" srcId="{E5E962CB-877F-4A13-A575-40D08EA9DDD6}" destId="{0F5E97FF-6A27-4FB2-BA0F-DC9E9EC37468}" srcOrd="0" destOrd="0" presId="urn:microsoft.com/office/officeart/2009/layout/CirclePictureHierarchy"/>
    <dgm:cxn modelId="{6D80CCEC-8073-4A7E-A6B2-1198DCE4B64B}" type="presOf" srcId="{CABBD716-8F67-417F-988C-030A8E8866AE}" destId="{875F96F3-30BC-496B-AE0B-082E6B86AC05}" srcOrd="0" destOrd="0" presId="urn:microsoft.com/office/officeart/2009/layout/CirclePictureHierarchy"/>
    <dgm:cxn modelId="{28476DFF-4487-4DAE-9C2E-77D6C4F274FE}" srcId="{E5E962CB-877F-4A13-A575-40D08EA9DDD6}" destId="{A405BD51-7647-45AF-8E20-21C93FFC951B}" srcOrd="0" destOrd="0" parTransId="{1B492B0F-D181-4B65-8955-1B4D5BE8DDAD}" sibTransId="{2E9EBE68-E77A-4C5C-A0BE-6788800B17A7}"/>
    <dgm:cxn modelId="{56CB7154-9979-40AF-8D01-E686B4E71138}" type="presParOf" srcId="{0F5E97FF-6A27-4FB2-BA0F-DC9E9EC37468}" destId="{FB4FD07D-9474-4592-8867-FDED48F30D39}" srcOrd="0" destOrd="0" presId="urn:microsoft.com/office/officeart/2009/layout/CirclePictureHierarchy"/>
    <dgm:cxn modelId="{425B85DE-44DC-48D3-AD58-31600D0C6036}" type="presParOf" srcId="{FB4FD07D-9474-4592-8867-FDED48F30D39}" destId="{4446F746-B4BE-4949-ADA0-110499F1DB1E}" srcOrd="0" destOrd="0" presId="urn:microsoft.com/office/officeart/2009/layout/CirclePictureHierarchy"/>
    <dgm:cxn modelId="{280D3063-ED74-4ABA-9A49-485C264F5696}" type="presParOf" srcId="{4446F746-B4BE-4949-ADA0-110499F1DB1E}" destId="{71AFA267-E4A7-4137-BFFA-C44284706939}" srcOrd="0" destOrd="0" presId="urn:microsoft.com/office/officeart/2009/layout/CirclePictureHierarchy"/>
    <dgm:cxn modelId="{7B159E0B-F95F-4524-89BC-8651D04A8F78}" type="presParOf" srcId="{4446F746-B4BE-4949-ADA0-110499F1DB1E}" destId="{F58152E7-9B5A-42BC-AB6B-83C31822501A}" srcOrd="1" destOrd="0" presId="urn:microsoft.com/office/officeart/2009/layout/CirclePictureHierarchy"/>
    <dgm:cxn modelId="{4BBB02A3-F763-45EE-88BD-2F493A8D2EA1}" type="presParOf" srcId="{FB4FD07D-9474-4592-8867-FDED48F30D39}" destId="{2E7E10FE-92E4-4E89-AF4C-BE176326F4C5}" srcOrd="1" destOrd="0" presId="urn:microsoft.com/office/officeart/2009/layout/CirclePictureHierarchy"/>
    <dgm:cxn modelId="{23472ED7-70DA-4992-9659-7AD03FDB3073}" type="presParOf" srcId="{2E7E10FE-92E4-4E89-AF4C-BE176326F4C5}" destId="{875F96F3-30BC-496B-AE0B-082E6B86AC05}" srcOrd="0" destOrd="0" presId="urn:microsoft.com/office/officeart/2009/layout/CirclePictureHierarchy"/>
    <dgm:cxn modelId="{61A6A244-01B9-421E-8DFE-76DD34A467D1}" type="presParOf" srcId="{2E7E10FE-92E4-4E89-AF4C-BE176326F4C5}" destId="{AFF8C844-47C7-4315-A1DE-F93F58A0C993}" srcOrd="1" destOrd="0" presId="urn:microsoft.com/office/officeart/2009/layout/CirclePictureHierarchy"/>
    <dgm:cxn modelId="{F7E54136-EE75-4AFD-9312-BD6B997BDE26}" type="presParOf" srcId="{AFF8C844-47C7-4315-A1DE-F93F58A0C993}" destId="{CCF4A661-6C84-4F87-BE66-FC267E2B1A17}" srcOrd="0" destOrd="0" presId="urn:microsoft.com/office/officeart/2009/layout/CirclePictureHierarchy"/>
    <dgm:cxn modelId="{A1DB2180-0F5D-43BE-B4C2-88C75B0BA21B}" type="presParOf" srcId="{CCF4A661-6C84-4F87-BE66-FC267E2B1A17}" destId="{67C8F230-14DA-4915-AC64-0BE854565119}" srcOrd="0" destOrd="0" presId="urn:microsoft.com/office/officeart/2009/layout/CirclePictureHierarchy"/>
    <dgm:cxn modelId="{8D4E178C-AA3F-43D0-83CE-81E3DEEAAFF3}" type="presParOf" srcId="{CCF4A661-6C84-4F87-BE66-FC267E2B1A17}" destId="{F18A519E-DA09-4D52-86B3-81D01FDE8EF2}" srcOrd="1" destOrd="0" presId="urn:microsoft.com/office/officeart/2009/layout/CirclePictureHierarchy"/>
    <dgm:cxn modelId="{4CB3895E-7705-4E5F-8A65-875F7E4373D6}" type="presParOf" srcId="{AFF8C844-47C7-4315-A1DE-F93F58A0C993}" destId="{291F1139-BB73-4DDB-952B-5A8B1DE119E8}" srcOrd="1" destOrd="0" presId="urn:microsoft.com/office/officeart/2009/layout/CirclePictureHierarchy"/>
    <dgm:cxn modelId="{2A23B2F2-655A-44E8-ACE7-297CC0C48EDF}" type="presParOf" srcId="{2E7E10FE-92E4-4E89-AF4C-BE176326F4C5}" destId="{E5288B49-3095-4A83-8C10-A160CE9F4AC8}" srcOrd="2" destOrd="0" presId="urn:microsoft.com/office/officeart/2009/layout/CirclePictureHierarchy"/>
    <dgm:cxn modelId="{1A347101-357C-4A13-8E96-CF1C9FCBC7BB}" type="presParOf" srcId="{2E7E10FE-92E4-4E89-AF4C-BE176326F4C5}" destId="{951895DC-3A87-4BCE-9D7A-FC80764CC7E0}" srcOrd="3" destOrd="0" presId="urn:microsoft.com/office/officeart/2009/layout/CirclePictureHierarchy"/>
    <dgm:cxn modelId="{FE443068-CC1E-4C49-B83F-2CA9F2D42656}" type="presParOf" srcId="{951895DC-3A87-4BCE-9D7A-FC80764CC7E0}" destId="{ECECA644-B3F4-47AA-9CF0-6FC6A4186A6E}" srcOrd="0" destOrd="0" presId="urn:microsoft.com/office/officeart/2009/layout/CirclePictureHierarchy"/>
    <dgm:cxn modelId="{36F573ED-65C0-46EE-8590-DC2086445A1C}" type="presParOf" srcId="{ECECA644-B3F4-47AA-9CF0-6FC6A4186A6E}" destId="{F6FCE74B-C810-4F6D-AE26-0B5E51B1B26E}" srcOrd="0" destOrd="0" presId="urn:microsoft.com/office/officeart/2009/layout/CirclePictureHierarchy"/>
    <dgm:cxn modelId="{6531840C-223E-41A6-97BD-0CC8C1A4B16A}" type="presParOf" srcId="{ECECA644-B3F4-47AA-9CF0-6FC6A4186A6E}" destId="{AC4D15AE-1497-4BD4-B3BF-30EA6FB38FA3}" srcOrd="1" destOrd="0" presId="urn:microsoft.com/office/officeart/2009/layout/CirclePictureHierarchy"/>
    <dgm:cxn modelId="{7BADEA96-C703-447A-A586-59383122BD5D}" type="presParOf" srcId="{951895DC-3A87-4BCE-9D7A-FC80764CC7E0}" destId="{B711458B-1CB8-4501-9B8B-740C356CB344}" srcOrd="1" destOrd="0" presId="urn:microsoft.com/office/officeart/2009/layout/CirclePictureHierarchy"/>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1AA893D-5431-4427-81E4-1E5B15FDCDE1}">
      <dsp:nvSpPr>
        <dsp:cNvPr id="0" name=""/>
        <dsp:cNvSpPr/>
      </dsp:nvSpPr>
      <dsp:spPr>
        <a:xfrm>
          <a:off x="7111172" y="3262196"/>
          <a:ext cx="1108579" cy="225059"/>
        </a:xfrm>
        <a:custGeom>
          <a:avLst/>
          <a:gdLst/>
          <a:ahLst/>
          <a:cxnLst/>
          <a:rect l="0" t="0" r="0" b="0"/>
          <a:pathLst>
            <a:path>
              <a:moveTo>
                <a:pt x="0" y="0"/>
              </a:moveTo>
              <a:lnTo>
                <a:pt x="0" y="113422"/>
              </a:lnTo>
              <a:lnTo>
                <a:pt x="1108579" y="113422"/>
              </a:lnTo>
              <a:lnTo>
                <a:pt x="1108579" y="225059"/>
              </a:lnTo>
            </a:path>
          </a:pathLst>
        </a:custGeom>
        <a:noFill/>
        <a:ln w="12700" cap="flat" cmpd="sng" algn="ctr">
          <a:solidFill>
            <a:srgbClr val="3D3935"/>
          </a:solidFill>
          <a:prstDash val="solid"/>
          <a:miter lim="800000"/>
        </a:ln>
        <a:effectLst/>
      </dsp:spPr>
      <dsp:style>
        <a:lnRef idx="2">
          <a:scrgbClr r="0" g="0" b="0"/>
        </a:lnRef>
        <a:fillRef idx="0">
          <a:scrgbClr r="0" g="0" b="0"/>
        </a:fillRef>
        <a:effectRef idx="0">
          <a:scrgbClr r="0" g="0" b="0"/>
        </a:effectRef>
        <a:fontRef idx="minor"/>
      </dsp:style>
    </dsp:sp>
    <dsp:sp modelId="{3A953E54-2270-4D8E-935F-27584BE104F5}">
      <dsp:nvSpPr>
        <dsp:cNvPr id="0" name=""/>
        <dsp:cNvSpPr/>
      </dsp:nvSpPr>
      <dsp:spPr>
        <a:xfrm>
          <a:off x="6254948" y="3262196"/>
          <a:ext cx="856224" cy="225059"/>
        </a:xfrm>
        <a:custGeom>
          <a:avLst/>
          <a:gdLst/>
          <a:ahLst/>
          <a:cxnLst/>
          <a:rect l="0" t="0" r="0" b="0"/>
          <a:pathLst>
            <a:path>
              <a:moveTo>
                <a:pt x="856224" y="0"/>
              </a:moveTo>
              <a:lnTo>
                <a:pt x="856224" y="113422"/>
              </a:lnTo>
              <a:lnTo>
                <a:pt x="0" y="113422"/>
              </a:lnTo>
              <a:lnTo>
                <a:pt x="0" y="225059"/>
              </a:lnTo>
            </a:path>
          </a:pathLst>
        </a:custGeom>
        <a:noFill/>
        <a:ln w="12700" cap="flat" cmpd="sng" algn="ctr">
          <a:solidFill>
            <a:srgbClr val="3D3935"/>
          </a:solidFill>
          <a:prstDash val="solid"/>
          <a:miter lim="800000"/>
        </a:ln>
        <a:effectLst/>
      </dsp:spPr>
      <dsp:style>
        <a:lnRef idx="2">
          <a:scrgbClr r="0" g="0" b="0"/>
        </a:lnRef>
        <a:fillRef idx="0">
          <a:scrgbClr r="0" g="0" b="0"/>
        </a:fillRef>
        <a:effectRef idx="0">
          <a:scrgbClr r="0" g="0" b="0"/>
        </a:effectRef>
        <a:fontRef idx="minor"/>
      </dsp:style>
    </dsp:sp>
    <dsp:sp modelId="{01681AD4-BC66-4B90-8F1C-9E59014C1CAF}">
      <dsp:nvSpPr>
        <dsp:cNvPr id="0" name=""/>
        <dsp:cNvSpPr/>
      </dsp:nvSpPr>
      <dsp:spPr>
        <a:xfrm>
          <a:off x="4844434" y="2322663"/>
          <a:ext cx="2266738" cy="225059"/>
        </a:xfrm>
        <a:custGeom>
          <a:avLst/>
          <a:gdLst/>
          <a:ahLst/>
          <a:cxnLst/>
          <a:rect l="0" t="0" r="0" b="0"/>
          <a:pathLst>
            <a:path>
              <a:moveTo>
                <a:pt x="0" y="0"/>
              </a:moveTo>
              <a:lnTo>
                <a:pt x="0" y="113422"/>
              </a:lnTo>
              <a:lnTo>
                <a:pt x="2266738" y="113422"/>
              </a:lnTo>
              <a:lnTo>
                <a:pt x="2266738" y="225059"/>
              </a:lnTo>
            </a:path>
          </a:pathLst>
        </a:custGeom>
        <a:noFill/>
        <a:ln w="12700" cap="flat" cmpd="sng" algn="ctr">
          <a:solidFill>
            <a:srgbClr val="3D3935"/>
          </a:solidFill>
          <a:prstDash val="solid"/>
          <a:miter lim="800000"/>
        </a:ln>
        <a:effectLst/>
      </dsp:spPr>
      <dsp:style>
        <a:lnRef idx="2">
          <a:scrgbClr r="0" g="0" b="0"/>
        </a:lnRef>
        <a:fillRef idx="0">
          <a:scrgbClr r="0" g="0" b="0"/>
        </a:fillRef>
        <a:effectRef idx="0">
          <a:scrgbClr r="0" g="0" b="0"/>
        </a:effectRef>
        <a:fontRef idx="minor"/>
      </dsp:style>
    </dsp:sp>
    <dsp:sp modelId="{AB86BE53-D5ED-41C9-A375-C077D0DDCA63}">
      <dsp:nvSpPr>
        <dsp:cNvPr id="0" name=""/>
        <dsp:cNvSpPr/>
      </dsp:nvSpPr>
      <dsp:spPr>
        <a:xfrm>
          <a:off x="2325340" y="3262196"/>
          <a:ext cx="1964804" cy="225059"/>
        </a:xfrm>
        <a:custGeom>
          <a:avLst/>
          <a:gdLst/>
          <a:ahLst/>
          <a:cxnLst/>
          <a:rect l="0" t="0" r="0" b="0"/>
          <a:pathLst>
            <a:path>
              <a:moveTo>
                <a:pt x="0" y="0"/>
              </a:moveTo>
              <a:lnTo>
                <a:pt x="0" y="113422"/>
              </a:lnTo>
              <a:lnTo>
                <a:pt x="1964804" y="113422"/>
              </a:lnTo>
              <a:lnTo>
                <a:pt x="1964804" y="225059"/>
              </a:lnTo>
            </a:path>
          </a:pathLst>
        </a:custGeom>
        <a:noFill/>
        <a:ln w="12700" cap="flat" cmpd="sng" algn="ctr">
          <a:solidFill>
            <a:srgbClr val="3D3935"/>
          </a:solidFill>
          <a:prstDash val="solid"/>
          <a:miter lim="800000"/>
        </a:ln>
        <a:effectLst/>
      </dsp:spPr>
      <dsp:style>
        <a:lnRef idx="2">
          <a:scrgbClr r="0" g="0" b="0"/>
        </a:lnRef>
        <a:fillRef idx="0">
          <a:scrgbClr r="0" g="0" b="0"/>
        </a:fillRef>
        <a:effectRef idx="0">
          <a:scrgbClr r="0" g="0" b="0"/>
        </a:effectRef>
        <a:fontRef idx="minor"/>
      </dsp:style>
    </dsp:sp>
    <dsp:sp modelId="{3C69A431-98CC-46BB-929E-D0E8031216C0}">
      <dsp:nvSpPr>
        <dsp:cNvPr id="0" name=""/>
        <dsp:cNvSpPr/>
      </dsp:nvSpPr>
      <dsp:spPr>
        <a:xfrm>
          <a:off x="2279620" y="3262196"/>
          <a:ext cx="91440" cy="225059"/>
        </a:xfrm>
        <a:custGeom>
          <a:avLst/>
          <a:gdLst/>
          <a:ahLst/>
          <a:cxnLst/>
          <a:rect l="0" t="0" r="0" b="0"/>
          <a:pathLst>
            <a:path>
              <a:moveTo>
                <a:pt x="45720" y="0"/>
              </a:moveTo>
              <a:lnTo>
                <a:pt x="45720" y="22505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D48BDD3-FCF7-489F-9C6C-D974DAC24DC1}">
      <dsp:nvSpPr>
        <dsp:cNvPr id="0" name=""/>
        <dsp:cNvSpPr/>
      </dsp:nvSpPr>
      <dsp:spPr>
        <a:xfrm>
          <a:off x="360536" y="3262196"/>
          <a:ext cx="1964804" cy="225059"/>
        </a:xfrm>
        <a:custGeom>
          <a:avLst/>
          <a:gdLst/>
          <a:ahLst/>
          <a:cxnLst/>
          <a:rect l="0" t="0" r="0" b="0"/>
          <a:pathLst>
            <a:path>
              <a:moveTo>
                <a:pt x="1964804" y="0"/>
              </a:moveTo>
              <a:lnTo>
                <a:pt x="1964804" y="113422"/>
              </a:lnTo>
              <a:lnTo>
                <a:pt x="0" y="113422"/>
              </a:lnTo>
              <a:lnTo>
                <a:pt x="0" y="225059"/>
              </a:lnTo>
            </a:path>
          </a:pathLst>
        </a:custGeom>
        <a:noFill/>
        <a:ln w="12700" cap="flat" cmpd="sng" algn="ctr">
          <a:solidFill>
            <a:srgbClr val="3D3935"/>
          </a:solidFill>
          <a:prstDash val="solid"/>
          <a:miter lim="800000"/>
        </a:ln>
        <a:effectLst/>
      </dsp:spPr>
      <dsp:style>
        <a:lnRef idx="2">
          <a:scrgbClr r="0" g="0" b="0"/>
        </a:lnRef>
        <a:fillRef idx="0">
          <a:scrgbClr r="0" g="0" b="0"/>
        </a:fillRef>
        <a:effectRef idx="0">
          <a:scrgbClr r="0" g="0" b="0"/>
        </a:effectRef>
        <a:fontRef idx="minor"/>
      </dsp:style>
    </dsp:sp>
    <dsp:sp modelId="{87AAB2B1-5E1E-42B1-9615-E51F67470DB5}">
      <dsp:nvSpPr>
        <dsp:cNvPr id="0" name=""/>
        <dsp:cNvSpPr/>
      </dsp:nvSpPr>
      <dsp:spPr>
        <a:xfrm>
          <a:off x="2325340" y="2322663"/>
          <a:ext cx="2519094" cy="225059"/>
        </a:xfrm>
        <a:custGeom>
          <a:avLst/>
          <a:gdLst/>
          <a:ahLst/>
          <a:cxnLst/>
          <a:rect l="0" t="0" r="0" b="0"/>
          <a:pathLst>
            <a:path>
              <a:moveTo>
                <a:pt x="2519094" y="0"/>
              </a:moveTo>
              <a:lnTo>
                <a:pt x="2519094" y="113422"/>
              </a:lnTo>
              <a:lnTo>
                <a:pt x="0" y="113422"/>
              </a:lnTo>
              <a:lnTo>
                <a:pt x="0" y="225059"/>
              </a:lnTo>
            </a:path>
          </a:pathLst>
        </a:custGeom>
        <a:noFill/>
        <a:ln w="12700" cap="flat" cmpd="sng" algn="ctr">
          <a:solidFill>
            <a:srgbClr val="3D3935"/>
          </a:solidFill>
          <a:prstDash val="solid"/>
          <a:miter lim="800000"/>
        </a:ln>
        <a:effectLst/>
      </dsp:spPr>
      <dsp:style>
        <a:lnRef idx="2">
          <a:scrgbClr r="0" g="0" b="0"/>
        </a:lnRef>
        <a:fillRef idx="0">
          <a:scrgbClr r="0" g="0" b="0"/>
        </a:fillRef>
        <a:effectRef idx="0">
          <a:scrgbClr r="0" g="0" b="0"/>
        </a:effectRef>
        <a:fontRef idx="minor"/>
      </dsp:style>
    </dsp:sp>
    <dsp:sp modelId="{1009AA9B-3FE2-4564-9EEB-23FC00AE6337}">
      <dsp:nvSpPr>
        <dsp:cNvPr id="0" name=""/>
        <dsp:cNvSpPr/>
      </dsp:nvSpPr>
      <dsp:spPr>
        <a:xfrm>
          <a:off x="4487197" y="1608188"/>
          <a:ext cx="714474" cy="714474"/>
        </a:xfrm>
        <a:prstGeom prst="ellipse">
          <a:avLst/>
        </a:prstGeom>
        <a:solidFill>
          <a:srgbClr val="CF3338"/>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0C9798A-B1DC-479F-9C7D-3750A9A28E41}">
      <dsp:nvSpPr>
        <dsp:cNvPr id="0" name=""/>
        <dsp:cNvSpPr/>
      </dsp:nvSpPr>
      <dsp:spPr>
        <a:xfrm>
          <a:off x="5201671" y="1606402"/>
          <a:ext cx="1071711" cy="7144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1" kern="1200" dirty="0">
              <a:latin typeface="Gidole" panose="020B0604020202020204" charset="0"/>
            </a:rPr>
            <a:t>Variable</a:t>
          </a:r>
        </a:p>
      </dsp:txBody>
      <dsp:txXfrm>
        <a:off x="5201671" y="1606402"/>
        <a:ext cx="1071711" cy="714474"/>
      </dsp:txXfrm>
    </dsp:sp>
    <dsp:sp modelId="{0EC82F2C-CA1B-4A34-AF62-64A49F0907A9}">
      <dsp:nvSpPr>
        <dsp:cNvPr id="0" name=""/>
        <dsp:cNvSpPr/>
      </dsp:nvSpPr>
      <dsp:spPr>
        <a:xfrm>
          <a:off x="1968103" y="2547722"/>
          <a:ext cx="714474" cy="714474"/>
        </a:xfrm>
        <a:prstGeom prst="ellipse">
          <a:avLst/>
        </a:prstGeom>
        <a:solidFill>
          <a:srgbClr val="CF3338"/>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5450CFF-36D0-4CC0-850F-D5440B1D6428}">
      <dsp:nvSpPr>
        <dsp:cNvPr id="0" name=""/>
        <dsp:cNvSpPr/>
      </dsp:nvSpPr>
      <dsp:spPr>
        <a:xfrm>
          <a:off x="2682577" y="2545936"/>
          <a:ext cx="1071711" cy="7144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1" kern="1200" dirty="0">
              <a:latin typeface="Gidole" panose="020B0604020202020204" charset="0"/>
            </a:rPr>
            <a:t>Categorical</a:t>
          </a:r>
        </a:p>
      </dsp:txBody>
      <dsp:txXfrm>
        <a:off x="2682577" y="2545936"/>
        <a:ext cx="1071711" cy="714474"/>
      </dsp:txXfrm>
    </dsp:sp>
    <dsp:sp modelId="{C1CF1683-1A9D-4D43-9406-72AFC8B9CC57}">
      <dsp:nvSpPr>
        <dsp:cNvPr id="0" name=""/>
        <dsp:cNvSpPr/>
      </dsp:nvSpPr>
      <dsp:spPr>
        <a:xfrm>
          <a:off x="3299" y="3487256"/>
          <a:ext cx="714474" cy="714474"/>
        </a:xfrm>
        <a:prstGeom prst="ellipse">
          <a:avLst/>
        </a:prstGeom>
        <a:solidFill>
          <a:srgbClr val="CF3338"/>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633EF57-7E8E-47CB-BCCD-198B0450C484}">
      <dsp:nvSpPr>
        <dsp:cNvPr id="0" name=""/>
        <dsp:cNvSpPr/>
      </dsp:nvSpPr>
      <dsp:spPr>
        <a:xfrm>
          <a:off x="717773" y="3485469"/>
          <a:ext cx="1071711" cy="7144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1" kern="1200" dirty="0">
              <a:latin typeface="Gidole" panose="020B0604020202020204" charset="0"/>
            </a:rPr>
            <a:t>Binary</a:t>
          </a:r>
        </a:p>
      </dsp:txBody>
      <dsp:txXfrm>
        <a:off x="717773" y="3485469"/>
        <a:ext cx="1071711" cy="714474"/>
      </dsp:txXfrm>
    </dsp:sp>
    <dsp:sp modelId="{75BE8E6F-2998-418F-AA21-610C3926C412}">
      <dsp:nvSpPr>
        <dsp:cNvPr id="0" name=""/>
        <dsp:cNvSpPr/>
      </dsp:nvSpPr>
      <dsp:spPr>
        <a:xfrm>
          <a:off x="1968103" y="3487256"/>
          <a:ext cx="714474" cy="714474"/>
        </a:xfrm>
        <a:prstGeom prst="ellipse">
          <a:avLst/>
        </a:prstGeom>
        <a:solidFill>
          <a:srgbClr val="CF3338"/>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038DDFE-611D-40FB-BA13-F4D8F47376B4}">
      <dsp:nvSpPr>
        <dsp:cNvPr id="0" name=""/>
        <dsp:cNvSpPr/>
      </dsp:nvSpPr>
      <dsp:spPr>
        <a:xfrm>
          <a:off x="2682577" y="3485469"/>
          <a:ext cx="1071711" cy="7144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1" kern="1200" dirty="0">
              <a:latin typeface="Gidole" panose="020B0604020202020204" charset="0"/>
            </a:rPr>
            <a:t>Nominal</a:t>
          </a:r>
        </a:p>
      </dsp:txBody>
      <dsp:txXfrm>
        <a:off x="2682577" y="3485469"/>
        <a:ext cx="1071711" cy="714474"/>
      </dsp:txXfrm>
    </dsp:sp>
    <dsp:sp modelId="{A97A5EC9-C14B-445C-BAC2-BDF992A5A4A0}">
      <dsp:nvSpPr>
        <dsp:cNvPr id="0" name=""/>
        <dsp:cNvSpPr/>
      </dsp:nvSpPr>
      <dsp:spPr>
        <a:xfrm>
          <a:off x="3932907" y="3487256"/>
          <a:ext cx="714474" cy="714474"/>
        </a:xfrm>
        <a:prstGeom prst="ellipse">
          <a:avLst/>
        </a:prstGeom>
        <a:solidFill>
          <a:srgbClr val="CF3338"/>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A47B8B8-BC79-482B-A529-8F0E9D2E7792}">
      <dsp:nvSpPr>
        <dsp:cNvPr id="0" name=""/>
        <dsp:cNvSpPr/>
      </dsp:nvSpPr>
      <dsp:spPr>
        <a:xfrm>
          <a:off x="4647381" y="3485469"/>
          <a:ext cx="1071711" cy="7144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1" kern="1200" dirty="0">
              <a:latin typeface="Gidole" panose="020B0604020202020204" charset="0"/>
            </a:rPr>
            <a:t>Ordinal</a:t>
          </a:r>
        </a:p>
      </dsp:txBody>
      <dsp:txXfrm>
        <a:off x="4647381" y="3485469"/>
        <a:ext cx="1071711" cy="714474"/>
      </dsp:txXfrm>
    </dsp:sp>
    <dsp:sp modelId="{0D703642-B286-4FCF-919D-492CEAD1AAEF}">
      <dsp:nvSpPr>
        <dsp:cNvPr id="0" name=""/>
        <dsp:cNvSpPr/>
      </dsp:nvSpPr>
      <dsp:spPr>
        <a:xfrm>
          <a:off x="6753935" y="2547722"/>
          <a:ext cx="714474" cy="714474"/>
        </a:xfrm>
        <a:prstGeom prst="ellipse">
          <a:avLst/>
        </a:prstGeom>
        <a:solidFill>
          <a:srgbClr val="CF3338"/>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56C595C-D459-4116-890C-0FCDF243A72B}">
      <dsp:nvSpPr>
        <dsp:cNvPr id="0" name=""/>
        <dsp:cNvSpPr/>
      </dsp:nvSpPr>
      <dsp:spPr>
        <a:xfrm>
          <a:off x="7547051" y="2540263"/>
          <a:ext cx="1576423" cy="7144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1" kern="1200" dirty="0">
              <a:latin typeface="Gidole" panose="020B0604020202020204" charset="0"/>
            </a:rPr>
            <a:t>Quantitative</a:t>
          </a:r>
        </a:p>
      </dsp:txBody>
      <dsp:txXfrm>
        <a:off x="7547051" y="2540263"/>
        <a:ext cx="1576423" cy="714474"/>
      </dsp:txXfrm>
    </dsp:sp>
    <dsp:sp modelId="{29FF6941-A2F0-4F5E-A260-FA54E556977F}">
      <dsp:nvSpPr>
        <dsp:cNvPr id="0" name=""/>
        <dsp:cNvSpPr/>
      </dsp:nvSpPr>
      <dsp:spPr>
        <a:xfrm>
          <a:off x="5897711" y="3487256"/>
          <a:ext cx="714474" cy="714474"/>
        </a:xfrm>
        <a:prstGeom prst="ellipse">
          <a:avLst/>
        </a:prstGeom>
        <a:solidFill>
          <a:srgbClr val="CF3338"/>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388EAB4-3EF5-4D27-86BD-F96C9F6C0A8A}">
      <dsp:nvSpPr>
        <dsp:cNvPr id="0" name=""/>
        <dsp:cNvSpPr/>
      </dsp:nvSpPr>
      <dsp:spPr>
        <a:xfrm>
          <a:off x="6612185" y="3485469"/>
          <a:ext cx="1071711" cy="7144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1" kern="1200" dirty="0">
              <a:latin typeface="Gidole" panose="020B0604020202020204" charset="0"/>
            </a:rPr>
            <a:t>Discrete</a:t>
          </a:r>
        </a:p>
      </dsp:txBody>
      <dsp:txXfrm>
        <a:off x="6612185" y="3485469"/>
        <a:ext cx="1071711" cy="714474"/>
      </dsp:txXfrm>
    </dsp:sp>
    <dsp:sp modelId="{1AB78844-7EEA-4FFA-A269-1431E985F8E1}">
      <dsp:nvSpPr>
        <dsp:cNvPr id="0" name=""/>
        <dsp:cNvSpPr/>
      </dsp:nvSpPr>
      <dsp:spPr>
        <a:xfrm>
          <a:off x="7862515" y="3487256"/>
          <a:ext cx="714474" cy="714474"/>
        </a:xfrm>
        <a:prstGeom prst="ellipse">
          <a:avLst/>
        </a:prstGeom>
        <a:solidFill>
          <a:srgbClr val="CF3338"/>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4988BA3-F9A8-4D7F-8FB4-1BF61A68E207}">
      <dsp:nvSpPr>
        <dsp:cNvPr id="0" name=""/>
        <dsp:cNvSpPr/>
      </dsp:nvSpPr>
      <dsp:spPr>
        <a:xfrm>
          <a:off x="8576989" y="3485469"/>
          <a:ext cx="1071711" cy="7144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1" kern="1200" dirty="0">
              <a:latin typeface="Gidole" panose="020B0604020202020204" charset="0"/>
            </a:rPr>
            <a:t>Continuous</a:t>
          </a:r>
        </a:p>
      </dsp:txBody>
      <dsp:txXfrm>
        <a:off x="8576989" y="3485469"/>
        <a:ext cx="1071711" cy="71447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54856C7-8A44-4FF5-B8E5-0DF6B7AA95E0}">
      <dsp:nvSpPr>
        <dsp:cNvPr id="0" name=""/>
        <dsp:cNvSpPr/>
      </dsp:nvSpPr>
      <dsp:spPr>
        <a:xfrm>
          <a:off x="3921124" y="2715550"/>
          <a:ext cx="3317875" cy="380047"/>
        </a:xfrm>
        <a:custGeom>
          <a:avLst/>
          <a:gdLst/>
          <a:ahLst/>
          <a:cxnLst/>
          <a:rect l="0" t="0" r="0" b="0"/>
          <a:pathLst>
            <a:path>
              <a:moveTo>
                <a:pt x="0" y="0"/>
              </a:moveTo>
              <a:lnTo>
                <a:pt x="0" y="191531"/>
              </a:lnTo>
              <a:lnTo>
                <a:pt x="3317875" y="191531"/>
              </a:lnTo>
              <a:lnTo>
                <a:pt x="3317875" y="380047"/>
              </a:lnTo>
            </a:path>
          </a:pathLst>
        </a:custGeom>
        <a:noFill/>
        <a:ln w="12700" cap="flat" cmpd="sng" algn="ctr">
          <a:solidFill>
            <a:srgbClr val="3D3935"/>
          </a:solidFill>
          <a:prstDash val="solid"/>
          <a:miter lim="800000"/>
        </a:ln>
        <a:effectLst/>
      </dsp:spPr>
      <dsp:style>
        <a:lnRef idx="2">
          <a:scrgbClr r="0" g="0" b="0"/>
        </a:lnRef>
        <a:fillRef idx="0">
          <a:scrgbClr r="0" g="0" b="0"/>
        </a:fillRef>
        <a:effectRef idx="0">
          <a:scrgbClr r="0" g="0" b="0"/>
        </a:effectRef>
        <a:fontRef idx="minor"/>
      </dsp:style>
    </dsp:sp>
    <dsp:sp modelId="{92F4DED8-28D4-4342-8705-94B95D9A4ACE}">
      <dsp:nvSpPr>
        <dsp:cNvPr id="0" name=""/>
        <dsp:cNvSpPr/>
      </dsp:nvSpPr>
      <dsp:spPr>
        <a:xfrm>
          <a:off x="3875404" y="2715550"/>
          <a:ext cx="91440" cy="380047"/>
        </a:xfrm>
        <a:custGeom>
          <a:avLst/>
          <a:gdLst/>
          <a:ahLst/>
          <a:cxnLst/>
          <a:rect l="0" t="0" r="0" b="0"/>
          <a:pathLst>
            <a:path>
              <a:moveTo>
                <a:pt x="45720" y="0"/>
              </a:moveTo>
              <a:lnTo>
                <a:pt x="45720" y="380047"/>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6EDC55A-7AAA-4F24-85EE-803CD3FAD3A5}">
      <dsp:nvSpPr>
        <dsp:cNvPr id="0" name=""/>
        <dsp:cNvSpPr/>
      </dsp:nvSpPr>
      <dsp:spPr>
        <a:xfrm>
          <a:off x="603249" y="2715550"/>
          <a:ext cx="3317874" cy="380047"/>
        </a:xfrm>
        <a:custGeom>
          <a:avLst/>
          <a:gdLst/>
          <a:ahLst/>
          <a:cxnLst/>
          <a:rect l="0" t="0" r="0" b="0"/>
          <a:pathLst>
            <a:path>
              <a:moveTo>
                <a:pt x="3317874" y="0"/>
              </a:moveTo>
              <a:lnTo>
                <a:pt x="3317874" y="191531"/>
              </a:lnTo>
              <a:lnTo>
                <a:pt x="0" y="191531"/>
              </a:lnTo>
              <a:lnTo>
                <a:pt x="0" y="380047"/>
              </a:lnTo>
            </a:path>
          </a:pathLst>
        </a:custGeom>
        <a:noFill/>
        <a:ln w="12700" cap="flat" cmpd="sng" algn="ctr">
          <a:solidFill>
            <a:srgbClr val="3D3935"/>
          </a:solidFill>
          <a:prstDash val="solid"/>
          <a:miter lim="800000"/>
        </a:ln>
        <a:effectLst/>
      </dsp:spPr>
      <dsp:style>
        <a:lnRef idx="2">
          <a:scrgbClr r="0" g="0" b="0"/>
        </a:lnRef>
        <a:fillRef idx="0">
          <a:scrgbClr r="0" g="0" b="0"/>
        </a:fillRef>
        <a:effectRef idx="0">
          <a:scrgbClr r="0" g="0" b="0"/>
        </a:effectRef>
        <a:fontRef idx="minor"/>
      </dsp:style>
    </dsp:sp>
    <dsp:sp modelId="{19200797-FB06-48E2-A521-1A4A28F86E05}">
      <dsp:nvSpPr>
        <dsp:cNvPr id="0" name=""/>
        <dsp:cNvSpPr/>
      </dsp:nvSpPr>
      <dsp:spPr>
        <a:xfrm>
          <a:off x="3317874" y="1509050"/>
          <a:ext cx="1206499" cy="1206499"/>
        </a:xfrm>
        <a:prstGeom prst="ellipse">
          <a:avLst/>
        </a:prstGeom>
        <a:solidFill>
          <a:srgbClr val="CF3338"/>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F0CEC2A-2D7E-4CD2-B726-33B69AC13D41}">
      <dsp:nvSpPr>
        <dsp:cNvPr id="0" name=""/>
        <dsp:cNvSpPr/>
      </dsp:nvSpPr>
      <dsp:spPr>
        <a:xfrm>
          <a:off x="4524375" y="1506034"/>
          <a:ext cx="1809749" cy="12064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1" kern="1200" dirty="0">
              <a:latin typeface="Gidole" panose="020B0604020202020204" charset="0"/>
            </a:rPr>
            <a:t>Categorical</a:t>
          </a:r>
        </a:p>
      </dsp:txBody>
      <dsp:txXfrm>
        <a:off x="4524375" y="1506034"/>
        <a:ext cx="1809749" cy="1206499"/>
      </dsp:txXfrm>
    </dsp:sp>
    <dsp:sp modelId="{1AC472DA-DC50-427A-B9B6-8D4AF1A721C6}">
      <dsp:nvSpPr>
        <dsp:cNvPr id="0" name=""/>
        <dsp:cNvSpPr/>
      </dsp:nvSpPr>
      <dsp:spPr>
        <a:xfrm>
          <a:off x="0" y="3095598"/>
          <a:ext cx="1206499" cy="1206499"/>
        </a:xfrm>
        <a:prstGeom prst="ellipse">
          <a:avLst/>
        </a:prstGeom>
        <a:solidFill>
          <a:srgbClr val="CF3338"/>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7213FCE-2463-41F6-9460-82CC3E7583EB}">
      <dsp:nvSpPr>
        <dsp:cNvPr id="0" name=""/>
        <dsp:cNvSpPr/>
      </dsp:nvSpPr>
      <dsp:spPr>
        <a:xfrm>
          <a:off x="1206499" y="3092582"/>
          <a:ext cx="1809749" cy="12064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1" kern="1200" dirty="0">
              <a:latin typeface="Gidole" panose="020B0604020202020204" charset="0"/>
            </a:rPr>
            <a:t>Binary</a:t>
          </a:r>
        </a:p>
      </dsp:txBody>
      <dsp:txXfrm>
        <a:off x="1206499" y="3092582"/>
        <a:ext cx="1809749" cy="1206499"/>
      </dsp:txXfrm>
    </dsp:sp>
    <dsp:sp modelId="{D85368BC-4140-4808-9EB8-986D185EC83E}">
      <dsp:nvSpPr>
        <dsp:cNvPr id="0" name=""/>
        <dsp:cNvSpPr/>
      </dsp:nvSpPr>
      <dsp:spPr>
        <a:xfrm>
          <a:off x="3317874" y="3095598"/>
          <a:ext cx="1206499" cy="1206499"/>
        </a:xfrm>
        <a:prstGeom prst="ellipse">
          <a:avLst/>
        </a:prstGeom>
        <a:solidFill>
          <a:srgbClr val="CF3338"/>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776ED96-1675-48FA-9EBB-A8615D6A744D}">
      <dsp:nvSpPr>
        <dsp:cNvPr id="0" name=""/>
        <dsp:cNvSpPr/>
      </dsp:nvSpPr>
      <dsp:spPr>
        <a:xfrm>
          <a:off x="4524375" y="3092582"/>
          <a:ext cx="1809749" cy="12064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1" kern="1200" dirty="0">
              <a:latin typeface="Gidole" panose="020B0604020202020204" charset="0"/>
            </a:rPr>
            <a:t>Nominal</a:t>
          </a:r>
        </a:p>
      </dsp:txBody>
      <dsp:txXfrm>
        <a:off x="4524375" y="3092582"/>
        <a:ext cx="1809749" cy="1206499"/>
      </dsp:txXfrm>
    </dsp:sp>
    <dsp:sp modelId="{3F43EA89-FA96-41DA-8746-DDC9B854BA79}">
      <dsp:nvSpPr>
        <dsp:cNvPr id="0" name=""/>
        <dsp:cNvSpPr/>
      </dsp:nvSpPr>
      <dsp:spPr>
        <a:xfrm>
          <a:off x="6635750" y="3095598"/>
          <a:ext cx="1206499" cy="1206499"/>
        </a:xfrm>
        <a:prstGeom prst="ellipse">
          <a:avLst/>
        </a:prstGeom>
        <a:solidFill>
          <a:srgbClr val="CF3338"/>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CA5F767-C0FF-4537-8507-C22ED0AD6CA0}">
      <dsp:nvSpPr>
        <dsp:cNvPr id="0" name=""/>
        <dsp:cNvSpPr/>
      </dsp:nvSpPr>
      <dsp:spPr>
        <a:xfrm>
          <a:off x="7842250" y="3092582"/>
          <a:ext cx="1809749" cy="12064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1" kern="1200" dirty="0">
              <a:latin typeface="Gidole" panose="020B0604020202020204" charset="0"/>
            </a:rPr>
            <a:t>Ordinal</a:t>
          </a:r>
        </a:p>
      </dsp:txBody>
      <dsp:txXfrm>
        <a:off x="7842250" y="3092582"/>
        <a:ext cx="1809749" cy="120649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288B49-3095-4A83-8C10-A160CE9F4AC8}">
      <dsp:nvSpPr>
        <dsp:cNvPr id="0" name=""/>
        <dsp:cNvSpPr/>
      </dsp:nvSpPr>
      <dsp:spPr>
        <a:xfrm>
          <a:off x="3783979" y="1424234"/>
          <a:ext cx="1910370" cy="437648"/>
        </a:xfrm>
        <a:custGeom>
          <a:avLst/>
          <a:gdLst/>
          <a:ahLst/>
          <a:cxnLst/>
          <a:rect l="0" t="0" r="0" b="0"/>
          <a:pathLst>
            <a:path>
              <a:moveTo>
                <a:pt x="0" y="0"/>
              </a:moveTo>
              <a:lnTo>
                <a:pt x="0" y="220560"/>
              </a:lnTo>
              <a:lnTo>
                <a:pt x="1910370" y="220560"/>
              </a:lnTo>
              <a:lnTo>
                <a:pt x="1910370" y="437648"/>
              </a:lnTo>
            </a:path>
          </a:pathLst>
        </a:custGeom>
        <a:noFill/>
        <a:ln w="12700" cap="flat" cmpd="sng" algn="ctr">
          <a:solidFill>
            <a:srgbClr val="3D3935"/>
          </a:solidFill>
          <a:prstDash val="solid"/>
          <a:miter lim="800000"/>
        </a:ln>
        <a:effectLst/>
      </dsp:spPr>
      <dsp:style>
        <a:lnRef idx="2">
          <a:scrgbClr r="0" g="0" b="0"/>
        </a:lnRef>
        <a:fillRef idx="0">
          <a:scrgbClr r="0" g="0" b="0"/>
        </a:fillRef>
        <a:effectRef idx="0">
          <a:scrgbClr r="0" g="0" b="0"/>
        </a:effectRef>
        <a:fontRef idx="minor"/>
      </dsp:style>
    </dsp:sp>
    <dsp:sp modelId="{875F96F3-30BC-496B-AE0B-082E6B86AC05}">
      <dsp:nvSpPr>
        <dsp:cNvPr id="0" name=""/>
        <dsp:cNvSpPr/>
      </dsp:nvSpPr>
      <dsp:spPr>
        <a:xfrm>
          <a:off x="1873609" y="1424234"/>
          <a:ext cx="1910370" cy="437648"/>
        </a:xfrm>
        <a:custGeom>
          <a:avLst/>
          <a:gdLst/>
          <a:ahLst/>
          <a:cxnLst/>
          <a:rect l="0" t="0" r="0" b="0"/>
          <a:pathLst>
            <a:path>
              <a:moveTo>
                <a:pt x="1910370" y="0"/>
              </a:moveTo>
              <a:lnTo>
                <a:pt x="1910370" y="220560"/>
              </a:lnTo>
              <a:lnTo>
                <a:pt x="0" y="220560"/>
              </a:lnTo>
              <a:lnTo>
                <a:pt x="0" y="437648"/>
              </a:lnTo>
            </a:path>
          </a:pathLst>
        </a:custGeom>
        <a:noFill/>
        <a:ln w="12700" cap="flat" cmpd="sng" algn="ctr">
          <a:solidFill>
            <a:srgbClr val="3D3935"/>
          </a:solidFill>
          <a:prstDash val="solid"/>
          <a:miter lim="800000"/>
        </a:ln>
        <a:effectLst/>
      </dsp:spPr>
      <dsp:style>
        <a:lnRef idx="2">
          <a:scrgbClr r="0" g="0" b="0"/>
        </a:lnRef>
        <a:fillRef idx="0">
          <a:scrgbClr r="0" g="0" b="0"/>
        </a:fillRef>
        <a:effectRef idx="0">
          <a:scrgbClr r="0" g="0" b="0"/>
        </a:effectRef>
        <a:fontRef idx="minor"/>
      </dsp:style>
    </dsp:sp>
    <dsp:sp modelId="{71AFA267-E4A7-4137-BFFA-C44284706939}">
      <dsp:nvSpPr>
        <dsp:cNvPr id="0" name=""/>
        <dsp:cNvSpPr/>
      </dsp:nvSpPr>
      <dsp:spPr>
        <a:xfrm>
          <a:off x="3089299" y="34874"/>
          <a:ext cx="1389360" cy="1389360"/>
        </a:xfrm>
        <a:prstGeom prst="ellipse">
          <a:avLst/>
        </a:prstGeom>
        <a:solidFill>
          <a:srgbClr val="CF3338"/>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58152E7-9B5A-42BC-AB6B-83C31822501A}">
      <dsp:nvSpPr>
        <dsp:cNvPr id="0" name=""/>
        <dsp:cNvSpPr/>
      </dsp:nvSpPr>
      <dsp:spPr>
        <a:xfrm>
          <a:off x="4478659" y="31400"/>
          <a:ext cx="2084040" cy="13893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1" kern="1200" dirty="0">
              <a:latin typeface="Gidole" panose="020B0604020202020204" charset="0"/>
            </a:rPr>
            <a:t>Quantitative</a:t>
          </a:r>
        </a:p>
      </dsp:txBody>
      <dsp:txXfrm>
        <a:off x="4478659" y="31400"/>
        <a:ext cx="2084040" cy="1389360"/>
      </dsp:txXfrm>
    </dsp:sp>
    <dsp:sp modelId="{67C8F230-14DA-4915-AC64-0BE854565119}">
      <dsp:nvSpPr>
        <dsp:cNvPr id="0" name=""/>
        <dsp:cNvSpPr/>
      </dsp:nvSpPr>
      <dsp:spPr>
        <a:xfrm>
          <a:off x="1178929" y="1861882"/>
          <a:ext cx="1389360" cy="1389360"/>
        </a:xfrm>
        <a:prstGeom prst="ellipse">
          <a:avLst/>
        </a:prstGeom>
        <a:solidFill>
          <a:srgbClr val="CF3338"/>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18A519E-DA09-4D52-86B3-81D01FDE8EF2}">
      <dsp:nvSpPr>
        <dsp:cNvPr id="0" name=""/>
        <dsp:cNvSpPr/>
      </dsp:nvSpPr>
      <dsp:spPr>
        <a:xfrm>
          <a:off x="2568289" y="1858409"/>
          <a:ext cx="2084040" cy="13893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1" kern="1200" dirty="0">
              <a:latin typeface="Gidole" panose="020B0604020202020204" charset="0"/>
            </a:rPr>
            <a:t>Discrete</a:t>
          </a:r>
        </a:p>
      </dsp:txBody>
      <dsp:txXfrm>
        <a:off x="2568289" y="1858409"/>
        <a:ext cx="2084040" cy="1389360"/>
      </dsp:txXfrm>
    </dsp:sp>
    <dsp:sp modelId="{F6FCE74B-C810-4F6D-AE26-0B5E51B1B26E}">
      <dsp:nvSpPr>
        <dsp:cNvPr id="0" name=""/>
        <dsp:cNvSpPr/>
      </dsp:nvSpPr>
      <dsp:spPr>
        <a:xfrm>
          <a:off x="4999670" y="1861882"/>
          <a:ext cx="1389360" cy="1389360"/>
        </a:xfrm>
        <a:prstGeom prst="ellipse">
          <a:avLst/>
        </a:prstGeom>
        <a:solidFill>
          <a:srgbClr val="CF3338"/>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C4D15AE-1497-4BD4-B3BF-30EA6FB38FA3}">
      <dsp:nvSpPr>
        <dsp:cNvPr id="0" name=""/>
        <dsp:cNvSpPr/>
      </dsp:nvSpPr>
      <dsp:spPr>
        <a:xfrm>
          <a:off x="6389030" y="1858409"/>
          <a:ext cx="2084040" cy="13893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1" kern="1200" dirty="0">
              <a:latin typeface="Gidole" panose="020B0604020202020204" charset="0"/>
            </a:rPr>
            <a:t>Continuous</a:t>
          </a:r>
        </a:p>
      </dsp:txBody>
      <dsp:txXfrm>
        <a:off x="6389030" y="1858409"/>
        <a:ext cx="2084040" cy="1389360"/>
      </dsp:txXfrm>
    </dsp:sp>
  </dsp:spTree>
</dsp:drawing>
</file>

<file path=ppt/diagrams/layout1.xml><?xml version="1.0" encoding="utf-8"?>
<dgm:layoutDef xmlns:dgm="http://schemas.openxmlformats.org/drawingml/2006/diagram" xmlns:a="http://schemas.openxmlformats.org/drawingml/2006/main" uniqueId="urn:microsoft.com/office/officeart/2009/layout/CirclePictureHierarchy">
  <dgm:title val=""/>
  <dgm:desc val=""/>
  <dgm:catLst>
    <dgm:cat type="hierarchy" pri="1750"/>
    <dgm:cat type="picture" pri="23000"/>
    <dgm:cat type="pictureconvert" pri="2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5"/>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h" for="ch" forName="image" refType="h" fact="0.8"/>
              <dgm:constr type="w" for="ch" forName="image" refType="h" refFor="ch" refForName="image"/>
              <dgm:constr type="t" for="ch" forName="image" refType="h" fact="0.1"/>
              <dgm:constr type="l" for="ch" forName="image"/>
              <dgm:constr type="w" for="ch" forName="text" refType="w" fact="0.6"/>
              <dgm:constr type="h" for="ch" forName="text" refType="h" fact="0.8"/>
              <dgm:constr type="t" for="ch" forName="text" refType="w" fact="0.04"/>
              <dgm:constr type="l" for="ch" forName="text" refType="w" fact="0.4"/>
            </dgm:constrLst>
            <dgm:ruleLst/>
            <dgm:layoutNode name="image" styleLbl="node0">
              <dgm:alg type="sp"/>
              <dgm:shape xmlns:r="http://schemas.openxmlformats.org/officeDocument/2006/relationships" type="ellipse" r:blip="" blipPhldr="1">
                <dgm:adjLst/>
              </dgm:shape>
              <dgm:presOf/>
              <dgm:constrLst/>
              <dgm:ruleLst/>
            </dgm:layoutNode>
            <dgm:layoutNode name="text"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image"/>
                    <dgm:param type="dstNode" val="image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h" for="ch" forName="image2" refType="h" fact="0.8"/>
                      <dgm:constr type="w" for="ch" forName="image2" refType="h" refFor="ch" refForName="image2"/>
                      <dgm:constr type="t" for="ch" forName="image2" refType="h" fact="0.1"/>
                      <dgm:constr type="l" for="ch" forName="image2"/>
                      <dgm:constr type="w" for="ch" forName="text2" refType="w" fact="0.6"/>
                      <dgm:constr type="h" for="ch" forName="text2" refType="h" fact="0.8"/>
                      <dgm:constr type="t" for="ch" forName="text2" refType="w" fact="0.04"/>
                      <dgm:constr type="l" for="ch" forName="text2" refType="w" fact="0.4"/>
                    </dgm:constrLst>
                    <dgm:ruleLst/>
                    <dgm:layoutNode name="image2">
                      <dgm:alg type="sp"/>
                      <dgm:shape xmlns:r="http://schemas.openxmlformats.org/officeDocument/2006/relationships" type="ellipse" r:blip="" blipPhldr="1">
                        <dgm:adjLst/>
                      </dgm:shape>
                      <dgm:presOf/>
                      <dgm:constrLst/>
                      <dgm:ruleLst/>
                    </dgm:layoutNode>
                    <dgm:layoutNode name="text2"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image2"/>
                            <dgm:param type="dstNode" val="image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h" for="ch" forName="image3" refType="h" fact="0.8"/>
                              <dgm:constr type="w" for="ch" forName="image3" refType="h" refFor="ch" refForName="image3"/>
                              <dgm:constr type="t" for="ch" forName="image3" refType="h" fact="0.1"/>
                              <dgm:constr type="l" for="ch" forName="image3"/>
                              <dgm:constr type="w" for="ch" forName="text3" refType="w" fact="0.6"/>
                              <dgm:constr type="h" for="ch" forName="text3" refType="h" fact="0.8"/>
                              <dgm:constr type="t" for="ch" forName="text3" refType="w" fact="0.04"/>
                              <dgm:constr type="l" for="ch" forName="text3" refType="w" fact="0.4"/>
                            </dgm:constrLst>
                            <dgm:ruleLst/>
                            <dgm:layoutNode name="image3">
                              <dgm:alg type="sp"/>
                              <dgm:shape xmlns:r="http://schemas.openxmlformats.org/officeDocument/2006/relationships" type="ellipse" r:blip="" blipPhldr="1">
                                <dgm:adjLst/>
                              </dgm:shape>
                              <dgm:presOf/>
                              <dgm:constrLst/>
                              <dgm:ruleLst/>
                            </dgm:layoutNode>
                            <dgm:layoutNode name="text3"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image3"/>
                                        <dgm:param type="dstNode" val="image4"/>
                                      </dgm:alg>
                                    </dgm:if>
                                    <dgm:else name="Name26">
                                      <dgm:alg type="conn">
                                        <dgm:param type="dim" val="1D"/>
                                        <dgm:param type="endSty" val="noArr"/>
                                        <dgm:param type="connRout" val="bend"/>
                                        <dgm:param type="bendPt" val="end"/>
                                        <dgm:param type="begPts" val="bCtr"/>
                                        <dgm:param type="endPts" val="tCtr"/>
                                        <dgm:param type="srcNode" val="image4"/>
                                        <dgm:param type="dstNode" val="image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h" for="ch" forName="image4" refType="h" fact="0.8"/>
                                      <dgm:constr type="w" for="ch" forName="image4" refType="h" refFor="ch" refForName="image4"/>
                                      <dgm:constr type="t" for="ch" forName="image4" refType="h" fact="0.1"/>
                                      <dgm:constr type="l" for="ch" forName="image4"/>
                                      <dgm:constr type="w" for="ch" forName="text4" refType="w" fact="0.6"/>
                                      <dgm:constr type="h" for="ch" forName="text4" refType="h" fact="0.8"/>
                                      <dgm:constr type="t" for="ch" forName="text4" refType="w" fact="0.04"/>
                                      <dgm:constr type="l" for="ch" forName="text4" refType="w" fact="0.4"/>
                                    </dgm:constrLst>
                                    <dgm:ruleLst/>
                                    <dgm:layoutNode name="image4">
                                      <dgm:alg type="sp"/>
                                      <dgm:shape xmlns:r="http://schemas.openxmlformats.org/officeDocument/2006/relationships" type="ellipse" r:blip="" blipPhldr="1">
                                        <dgm:adjLst/>
                                      </dgm:shape>
                                      <dgm:presOf/>
                                      <dgm:constrLst/>
                                      <dgm:ruleLst/>
                                    </dgm:layoutNode>
                                    <dgm:layoutNode name="text4"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9/layout/CirclePictureHierarchy">
  <dgm:title val=""/>
  <dgm:desc val=""/>
  <dgm:catLst>
    <dgm:cat type="hierarchy" pri="1750"/>
    <dgm:cat type="picture" pri="23000"/>
    <dgm:cat type="pictureconvert" pri="2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5"/>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h" for="ch" forName="image" refType="h" fact="0.8"/>
              <dgm:constr type="w" for="ch" forName="image" refType="h" refFor="ch" refForName="image"/>
              <dgm:constr type="t" for="ch" forName="image" refType="h" fact="0.1"/>
              <dgm:constr type="l" for="ch" forName="image"/>
              <dgm:constr type="w" for="ch" forName="text" refType="w" fact="0.6"/>
              <dgm:constr type="h" for="ch" forName="text" refType="h" fact="0.8"/>
              <dgm:constr type="t" for="ch" forName="text" refType="w" fact="0.04"/>
              <dgm:constr type="l" for="ch" forName="text" refType="w" fact="0.4"/>
            </dgm:constrLst>
            <dgm:ruleLst/>
            <dgm:layoutNode name="image" styleLbl="node0">
              <dgm:alg type="sp"/>
              <dgm:shape xmlns:r="http://schemas.openxmlformats.org/officeDocument/2006/relationships" type="ellipse" r:blip="" blipPhldr="1">
                <dgm:adjLst/>
              </dgm:shape>
              <dgm:presOf/>
              <dgm:constrLst/>
              <dgm:ruleLst/>
            </dgm:layoutNode>
            <dgm:layoutNode name="text"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image"/>
                    <dgm:param type="dstNode" val="image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h" for="ch" forName="image2" refType="h" fact="0.8"/>
                      <dgm:constr type="w" for="ch" forName="image2" refType="h" refFor="ch" refForName="image2"/>
                      <dgm:constr type="t" for="ch" forName="image2" refType="h" fact="0.1"/>
                      <dgm:constr type="l" for="ch" forName="image2"/>
                      <dgm:constr type="w" for="ch" forName="text2" refType="w" fact="0.6"/>
                      <dgm:constr type="h" for="ch" forName="text2" refType="h" fact="0.8"/>
                      <dgm:constr type="t" for="ch" forName="text2" refType="w" fact="0.04"/>
                      <dgm:constr type="l" for="ch" forName="text2" refType="w" fact="0.4"/>
                    </dgm:constrLst>
                    <dgm:ruleLst/>
                    <dgm:layoutNode name="image2">
                      <dgm:alg type="sp"/>
                      <dgm:shape xmlns:r="http://schemas.openxmlformats.org/officeDocument/2006/relationships" type="ellipse" r:blip="" blipPhldr="1">
                        <dgm:adjLst/>
                      </dgm:shape>
                      <dgm:presOf/>
                      <dgm:constrLst/>
                      <dgm:ruleLst/>
                    </dgm:layoutNode>
                    <dgm:layoutNode name="text2"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image2"/>
                            <dgm:param type="dstNode" val="image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h" for="ch" forName="image3" refType="h" fact="0.8"/>
                              <dgm:constr type="w" for="ch" forName="image3" refType="h" refFor="ch" refForName="image3"/>
                              <dgm:constr type="t" for="ch" forName="image3" refType="h" fact="0.1"/>
                              <dgm:constr type="l" for="ch" forName="image3"/>
                              <dgm:constr type="w" for="ch" forName="text3" refType="w" fact="0.6"/>
                              <dgm:constr type="h" for="ch" forName="text3" refType="h" fact="0.8"/>
                              <dgm:constr type="t" for="ch" forName="text3" refType="w" fact="0.04"/>
                              <dgm:constr type="l" for="ch" forName="text3" refType="w" fact="0.4"/>
                            </dgm:constrLst>
                            <dgm:ruleLst/>
                            <dgm:layoutNode name="image3">
                              <dgm:alg type="sp"/>
                              <dgm:shape xmlns:r="http://schemas.openxmlformats.org/officeDocument/2006/relationships" type="ellipse" r:blip="" blipPhldr="1">
                                <dgm:adjLst/>
                              </dgm:shape>
                              <dgm:presOf/>
                              <dgm:constrLst/>
                              <dgm:ruleLst/>
                            </dgm:layoutNode>
                            <dgm:layoutNode name="text3"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image3"/>
                                        <dgm:param type="dstNode" val="image4"/>
                                      </dgm:alg>
                                    </dgm:if>
                                    <dgm:else name="Name26">
                                      <dgm:alg type="conn">
                                        <dgm:param type="dim" val="1D"/>
                                        <dgm:param type="endSty" val="noArr"/>
                                        <dgm:param type="connRout" val="bend"/>
                                        <dgm:param type="bendPt" val="end"/>
                                        <dgm:param type="begPts" val="bCtr"/>
                                        <dgm:param type="endPts" val="tCtr"/>
                                        <dgm:param type="srcNode" val="image4"/>
                                        <dgm:param type="dstNode" val="image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h" for="ch" forName="image4" refType="h" fact="0.8"/>
                                      <dgm:constr type="w" for="ch" forName="image4" refType="h" refFor="ch" refForName="image4"/>
                                      <dgm:constr type="t" for="ch" forName="image4" refType="h" fact="0.1"/>
                                      <dgm:constr type="l" for="ch" forName="image4"/>
                                      <dgm:constr type="w" for="ch" forName="text4" refType="w" fact="0.6"/>
                                      <dgm:constr type="h" for="ch" forName="text4" refType="h" fact="0.8"/>
                                      <dgm:constr type="t" for="ch" forName="text4" refType="w" fact="0.04"/>
                                      <dgm:constr type="l" for="ch" forName="text4" refType="w" fact="0.4"/>
                                    </dgm:constrLst>
                                    <dgm:ruleLst/>
                                    <dgm:layoutNode name="image4">
                                      <dgm:alg type="sp"/>
                                      <dgm:shape xmlns:r="http://schemas.openxmlformats.org/officeDocument/2006/relationships" type="ellipse" r:blip="" blipPhldr="1">
                                        <dgm:adjLst/>
                                      </dgm:shape>
                                      <dgm:presOf/>
                                      <dgm:constrLst/>
                                      <dgm:ruleLst/>
                                    </dgm:layoutNode>
                                    <dgm:layoutNode name="text4"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9/layout/CirclePictureHierarchy">
  <dgm:title val=""/>
  <dgm:desc val=""/>
  <dgm:catLst>
    <dgm:cat type="hierarchy" pri="1750"/>
    <dgm:cat type="picture" pri="23000"/>
    <dgm:cat type="pictureconvert" pri="2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5"/>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h" for="ch" forName="image" refType="h" fact="0.8"/>
              <dgm:constr type="w" for="ch" forName="image" refType="h" refFor="ch" refForName="image"/>
              <dgm:constr type="t" for="ch" forName="image" refType="h" fact="0.1"/>
              <dgm:constr type="l" for="ch" forName="image"/>
              <dgm:constr type="w" for="ch" forName="text" refType="w" fact="0.6"/>
              <dgm:constr type="h" for="ch" forName="text" refType="h" fact="0.8"/>
              <dgm:constr type="t" for="ch" forName="text" refType="w" fact="0.04"/>
              <dgm:constr type="l" for="ch" forName="text" refType="w" fact="0.4"/>
            </dgm:constrLst>
            <dgm:ruleLst/>
            <dgm:layoutNode name="image" styleLbl="node0">
              <dgm:alg type="sp"/>
              <dgm:shape xmlns:r="http://schemas.openxmlformats.org/officeDocument/2006/relationships" type="ellipse" r:blip="" blipPhldr="1">
                <dgm:adjLst/>
              </dgm:shape>
              <dgm:presOf/>
              <dgm:constrLst/>
              <dgm:ruleLst/>
            </dgm:layoutNode>
            <dgm:layoutNode name="text"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image"/>
                    <dgm:param type="dstNode" val="image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h" for="ch" forName="image2" refType="h" fact="0.8"/>
                      <dgm:constr type="w" for="ch" forName="image2" refType="h" refFor="ch" refForName="image2"/>
                      <dgm:constr type="t" for="ch" forName="image2" refType="h" fact="0.1"/>
                      <dgm:constr type="l" for="ch" forName="image2"/>
                      <dgm:constr type="w" for="ch" forName="text2" refType="w" fact="0.6"/>
                      <dgm:constr type="h" for="ch" forName="text2" refType="h" fact="0.8"/>
                      <dgm:constr type="t" for="ch" forName="text2" refType="w" fact="0.04"/>
                      <dgm:constr type="l" for="ch" forName="text2" refType="w" fact="0.4"/>
                    </dgm:constrLst>
                    <dgm:ruleLst/>
                    <dgm:layoutNode name="image2">
                      <dgm:alg type="sp"/>
                      <dgm:shape xmlns:r="http://schemas.openxmlformats.org/officeDocument/2006/relationships" type="ellipse" r:blip="" blipPhldr="1">
                        <dgm:adjLst/>
                      </dgm:shape>
                      <dgm:presOf/>
                      <dgm:constrLst/>
                      <dgm:ruleLst/>
                    </dgm:layoutNode>
                    <dgm:layoutNode name="text2"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image2"/>
                            <dgm:param type="dstNode" val="image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h" for="ch" forName="image3" refType="h" fact="0.8"/>
                              <dgm:constr type="w" for="ch" forName="image3" refType="h" refFor="ch" refForName="image3"/>
                              <dgm:constr type="t" for="ch" forName="image3" refType="h" fact="0.1"/>
                              <dgm:constr type="l" for="ch" forName="image3"/>
                              <dgm:constr type="w" for="ch" forName="text3" refType="w" fact="0.6"/>
                              <dgm:constr type="h" for="ch" forName="text3" refType="h" fact="0.8"/>
                              <dgm:constr type="t" for="ch" forName="text3" refType="w" fact="0.04"/>
                              <dgm:constr type="l" for="ch" forName="text3" refType="w" fact="0.4"/>
                            </dgm:constrLst>
                            <dgm:ruleLst/>
                            <dgm:layoutNode name="image3">
                              <dgm:alg type="sp"/>
                              <dgm:shape xmlns:r="http://schemas.openxmlformats.org/officeDocument/2006/relationships" type="ellipse" r:blip="" blipPhldr="1">
                                <dgm:adjLst/>
                              </dgm:shape>
                              <dgm:presOf/>
                              <dgm:constrLst/>
                              <dgm:ruleLst/>
                            </dgm:layoutNode>
                            <dgm:layoutNode name="text3"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image3"/>
                                        <dgm:param type="dstNode" val="image4"/>
                                      </dgm:alg>
                                    </dgm:if>
                                    <dgm:else name="Name26">
                                      <dgm:alg type="conn">
                                        <dgm:param type="dim" val="1D"/>
                                        <dgm:param type="endSty" val="noArr"/>
                                        <dgm:param type="connRout" val="bend"/>
                                        <dgm:param type="bendPt" val="end"/>
                                        <dgm:param type="begPts" val="bCtr"/>
                                        <dgm:param type="endPts" val="tCtr"/>
                                        <dgm:param type="srcNode" val="image4"/>
                                        <dgm:param type="dstNode" val="image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h" for="ch" forName="image4" refType="h" fact="0.8"/>
                                      <dgm:constr type="w" for="ch" forName="image4" refType="h" refFor="ch" refForName="image4"/>
                                      <dgm:constr type="t" for="ch" forName="image4" refType="h" fact="0.1"/>
                                      <dgm:constr type="l" for="ch" forName="image4"/>
                                      <dgm:constr type="w" for="ch" forName="text4" refType="w" fact="0.6"/>
                                      <dgm:constr type="h" for="ch" forName="text4" refType="h" fact="0.8"/>
                                      <dgm:constr type="t" for="ch" forName="text4" refType="w" fact="0.04"/>
                                      <dgm:constr type="l" for="ch" forName="text4" refType="w" fact="0.4"/>
                                    </dgm:constrLst>
                                    <dgm:ruleLst/>
                                    <dgm:layoutNode name="image4">
                                      <dgm:alg type="sp"/>
                                      <dgm:shape xmlns:r="http://schemas.openxmlformats.org/officeDocument/2006/relationships" type="ellipse" r:blip="" blipPhldr="1">
                                        <dgm:adjLst/>
                                      </dgm:shape>
                                      <dgm:presOf/>
                                      <dgm:constrLst/>
                                      <dgm:ruleLst/>
                                    </dgm:layoutNode>
                                    <dgm:layoutNode name="text4"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534BD0-1400-4EBA-BBA1-04F52AB31B36}" type="datetimeFigureOut">
              <a:rPr lang="en-US" smtClean="0"/>
              <a:t>8/22/2023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300335D-9F13-4B80-ADC5-B0EA3E10FF6B}" type="slidenum">
              <a:rPr lang="en-US" smtClean="0"/>
              <a:t>‹#›</a:t>
            </a:fld>
            <a:endParaRPr lang="en-US"/>
          </a:p>
        </p:txBody>
      </p:sp>
    </p:spTree>
    <p:extLst>
      <p:ext uri="{BB962C8B-B14F-4D97-AF65-F5344CB8AC3E}">
        <p14:creationId xmlns:p14="http://schemas.microsoft.com/office/powerpoint/2010/main" val="132447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5</a:t>
            </a:fld>
            <a:endParaRPr lang="en-US"/>
          </a:p>
        </p:txBody>
      </p:sp>
    </p:spTree>
    <p:extLst>
      <p:ext uri="{BB962C8B-B14F-4D97-AF65-F5344CB8AC3E}">
        <p14:creationId xmlns:p14="http://schemas.microsoft.com/office/powerpoint/2010/main" val="25372751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what I came up with. The first couple are more apparent, but what about things like Years of teaching experience? </a:t>
            </a:r>
          </a:p>
          <a:p>
            <a:r>
              <a:rPr lang="en-US" dirty="0"/>
              <a:t>That could be an ordinal variable or a discrete variable. </a:t>
            </a:r>
            <a:br>
              <a:rPr lang="en-US" dirty="0"/>
            </a:br>
            <a:r>
              <a:rPr lang="en-US" dirty="0"/>
              <a:t>It was also difficult to know whether race is binary or nominal, I did it for certain by placing a filter on it to see the distinct values. </a:t>
            </a:r>
          </a:p>
          <a:p>
            <a:endParaRPr lang="en-US" dirty="0"/>
          </a:p>
          <a:p>
            <a:r>
              <a:rPr lang="en-US" dirty="0"/>
              <a:t>Did anyone come up with other classifications and if so would you like to share them? </a:t>
            </a:r>
          </a:p>
        </p:txBody>
      </p:sp>
      <p:sp>
        <p:nvSpPr>
          <p:cNvPr id="4" name="Slide Number Placeholder 3"/>
          <p:cNvSpPr>
            <a:spLocks noGrp="1"/>
          </p:cNvSpPr>
          <p:nvPr>
            <p:ph type="sldNum" sz="quarter" idx="5"/>
          </p:nvPr>
        </p:nvSpPr>
        <p:spPr/>
        <p:txBody>
          <a:bodyPr/>
          <a:lstStyle/>
          <a:p>
            <a:fld id="{FFB500C5-13F7-48FC-8160-C29AECF6C602}" type="slidenum">
              <a:rPr lang="en-US" smtClean="0"/>
              <a:t>14</a:t>
            </a:fld>
            <a:endParaRPr lang="en-US"/>
          </a:p>
        </p:txBody>
      </p:sp>
    </p:spTree>
    <p:extLst>
      <p:ext uri="{BB962C8B-B14F-4D97-AF65-F5344CB8AC3E}">
        <p14:creationId xmlns:p14="http://schemas.microsoft.com/office/powerpoint/2010/main" val="14689180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Sometimes like in the case of the math and reading scores your variable may technically be more like a discrete variable but you can treat it more like a continuous variable. This is a fairly common occurrence. Age is a good example where it is technically continuous but for different reasons we may measure it as multinomial or discrete. I won’t spend too much time on this but if you want to learn more check out this article here which actually talks a lot about how to handle age as a variable. </a:t>
            </a:r>
          </a:p>
          <a:p>
            <a:endParaRPr lang="en-US" dirty="0"/>
          </a:p>
          <a:p>
            <a:r>
              <a:rPr lang="en-US" dirty="0"/>
              <a:t>Great, now we have some idea of the ingredients we are working with, although some of these ingredients are shape-shifters, but we can handle them. What do we do next? </a:t>
            </a:r>
          </a:p>
        </p:txBody>
      </p:sp>
      <p:sp>
        <p:nvSpPr>
          <p:cNvPr id="4" name="Slide Number Placeholder 3"/>
          <p:cNvSpPr>
            <a:spLocks noGrp="1"/>
          </p:cNvSpPr>
          <p:nvPr>
            <p:ph type="sldNum" sz="quarter" idx="5"/>
          </p:nvPr>
        </p:nvSpPr>
        <p:spPr/>
        <p:txBody>
          <a:bodyPr/>
          <a:lstStyle/>
          <a:p>
            <a:fld id="{FFB500C5-13F7-48FC-8160-C29AECF6C602}" type="slidenum">
              <a:rPr lang="en-US" smtClean="0"/>
              <a:t>15</a:t>
            </a:fld>
            <a:endParaRPr lang="en-US"/>
          </a:p>
        </p:txBody>
      </p:sp>
    </p:spTree>
    <p:extLst>
      <p:ext uri="{BB962C8B-B14F-4D97-AF65-F5344CB8AC3E}">
        <p14:creationId xmlns:p14="http://schemas.microsoft.com/office/powerpoint/2010/main" val="42282200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great to look at each observation/row in isolation, but to get the “big picture” of a dataset we are going to have to summarize it. </a:t>
            </a:r>
          </a:p>
          <a:p>
            <a:r>
              <a:rPr lang="en-US" dirty="0"/>
              <a:t>The way we summarize a variable depends on the kind of variable it is (or at least we think it is!) If it is categorical, we can count it up. </a:t>
            </a:r>
          </a:p>
          <a:p>
            <a:endParaRPr lang="en-US" dirty="0"/>
          </a:p>
          <a:p>
            <a:r>
              <a:rPr lang="en-US" dirty="0"/>
              <a:t>For the demo: create a two-way cross-tab summarizing frequency counts of union/married.   [Show/remind that instructions on the demo are available in the demo notes.]</a:t>
            </a:r>
          </a:p>
        </p:txBody>
      </p:sp>
      <p:sp>
        <p:nvSpPr>
          <p:cNvPr id="4" name="Slide Number Placeholder 3"/>
          <p:cNvSpPr>
            <a:spLocks noGrp="1"/>
          </p:cNvSpPr>
          <p:nvPr>
            <p:ph type="sldNum" sz="quarter" idx="5"/>
          </p:nvPr>
        </p:nvSpPr>
        <p:spPr/>
        <p:txBody>
          <a:bodyPr/>
          <a:lstStyle/>
          <a:p>
            <a:fld id="{FFB500C5-13F7-48FC-8160-C29AECF6C602}" type="slidenum">
              <a:rPr lang="en-US" smtClean="0"/>
              <a:t>16</a:t>
            </a:fld>
            <a:endParaRPr lang="en-US"/>
          </a:p>
        </p:txBody>
      </p:sp>
    </p:spTree>
    <p:extLst>
      <p:ext uri="{BB962C8B-B14F-4D97-AF65-F5344CB8AC3E}">
        <p14:creationId xmlns:p14="http://schemas.microsoft.com/office/powerpoint/2010/main" val="1411193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take an example here, and don’t forget about the demo notes! </a:t>
            </a:r>
          </a:p>
        </p:txBody>
      </p:sp>
      <p:sp>
        <p:nvSpPr>
          <p:cNvPr id="4" name="Slide Number Placeholder 3"/>
          <p:cNvSpPr>
            <a:spLocks noGrp="1"/>
          </p:cNvSpPr>
          <p:nvPr>
            <p:ph type="sldNum" sz="quarter" idx="5"/>
          </p:nvPr>
        </p:nvSpPr>
        <p:spPr/>
        <p:txBody>
          <a:bodyPr/>
          <a:lstStyle/>
          <a:p>
            <a:fld id="{FFB500C5-13F7-48FC-8160-C29AECF6C602}" type="slidenum">
              <a:rPr lang="en-US" smtClean="0"/>
              <a:t>17</a:t>
            </a:fld>
            <a:endParaRPr lang="en-US"/>
          </a:p>
        </p:txBody>
      </p:sp>
    </p:spTree>
    <p:extLst>
      <p:ext uri="{BB962C8B-B14F-4D97-AF65-F5344CB8AC3E}">
        <p14:creationId xmlns:p14="http://schemas.microsoft.com/office/powerpoint/2010/main" val="10170597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our variable is continuous, there are quite a few ways to summarize it. We’ll start with central tendency or, what value is the variable centered around? We have a few options for measuring central tendency: mean, median and mode. </a:t>
            </a:r>
          </a:p>
        </p:txBody>
      </p:sp>
      <p:sp>
        <p:nvSpPr>
          <p:cNvPr id="4" name="Slide Number Placeholder 3"/>
          <p:cNvSpPr>
            <a:spLocks noGrp="1"/>
          </p:cNvSpPr>
          <p:nvPr>
            <p:ph type="sldNum" sz="quarter" idx="5"/>
          </p:nvPr>
        </p:nvSpPr>
        <p:spPr/>
        <p:txBody>
          <a:bodyPr/>
          <a:lstStyle/>
          <a:p>
            <a:fld id="{FFB500C5-13F7-48FC-8160-C29AECF6C602}" type="slidenum">
              <a:rPr lang="en-US" smtClean="0"/>
              <a:t>18</a:t>
            </a:fld>
            <a:endParaRPr lang="en-US"/>
          </a:p>
        </p:txBody>
      </p:sp>
    </p:spTree>
    <p:extLst>
      <p:ext uri="{BB962C8B-B14F-4D97-AF65-F5344CB8AC3E}">
        <p14:creationId xmlns:p14="http://schemas.microsoft.com/office/powerpoint/2010/main" val="14851087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 no right answer here! Just calculate the three statistics, use Excel or an online calculator if you aren’t sure what equations to use. </a:t>
            </a:r>
          </a:p>
          <a:p>
            <a:r>
              <a:rPr lang="en-US" dirty="0"/>
              <a:t>But again our goal is business impact here so we want to tie these measures to real business use cases. </a:t>
            </a:r>
          </a:p>
          <a:p>
            <a:endParaRPr lang="en-US" dirty="0"/>
          </a:p>
          <a:p>
            <a:r>
              <a:rPr lang="en-US" dirty="0"/>
              <a:t>Leave your thoughts in the chat as to what the important variable is. </a:t>
            </a:r>
          </a:p>
        </p:txBody>
      </p:sp>
      <p:sp>
        <p:nvSpPr>
          <p:cNvPr id="4" name="Slide Number Placeholder 3"/>
          <p:cNvSpPr>
            <a:spLocks noGrp="1"/>
          </p:cNvSpPr>
          <p:nvPr>
            <p:ph type="sldNum" sz="quarter" idx="5"/>
          </p:nvPr>
        </p:nvSpPr>
        <p:spPr/>
        <p:txBody>
          <a:bodyPr/>
          <a:lstStyle/>
          <a:p>
            <a:fld id="{FFB500C5-13F7-48FC-8160-C29AECF6C602}" type="slidenum">
              <a:rPr lang="en-US" smtClean="0"/>
              <a:t>19</a:t>
            </a:fld>
            <a:endParaRPr lang="en-US"/>
          </a:p>
        </p:txBody>
      </p:sp>
    </p:spTree>
    <p:extLst>
      <p:ext uri="{BB962C8B-B14F-4D97-AF65-F5344CB8AC3E}">
        <p14:creationId xmlns:p14="http://schemas.microsoft.com/office/powerpoint/2010/main" val="36198357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depends what you want to track!</a:t>
            </a:r>
          </a:p>
          <a:p>
            <a:r>
              <a:rPr lang="en-US" dirty="0"/>
              <a:t>The average donation is perhaps inflated by the $100, and that is a big downside of using the average.</a:t>
            </a:r>
          </a:p>
          <a:p>
            <a:r>
              <a:rPr lang="en-US" dirty="0"/>
              <a:t>That is why the median can be more revealing as it is more reflective of a true “middle ground” which is also important to know.</a:t>
            </a:r>
          </a:p>
          <a:p>
            <a:r>
              <a:rPr lang="en-US" dirty="0"/>
              <a:t>Finally, you might want to know what the most common donation is, that would be the mode.</a:t>
            </a:r>
          </a:p>
          <a:p>
            <a:r>
              <a:rPr lang="en-US" dirty="0"/>
              <a:t>So, they are all important!</a:t>
            </a:r>
          </a:p>
          <a:p>
            <a:r>
              <a:rPr lang="en-US" dirty="0"/>
              <a:t>But, usually we are going to analyze the mean because that is more receptive to advanced analysis, you’ll see that if data is normally distributed, then the mean will be the most revealing measure for us. </a:t>
            </a:r>
          </a:p>
          <a:p>
            <a:r>
              <a:rPr lang="en-US" dirty="0"/>
              <a:t>You  will also see from this example the importance of having enough data! </a:t>
            </a:r>
            <a:r>
              <a:rPr lang="en-US" dirty="0" err="1"/>
              <a:t>Kinda</a:t>
            </a:r>
            <a:r>
              <a:rPr lang="en-US" dirty="0"/>
              <a:t> hard to know what’s going to be important with only five observations! </a:t>
            </a:r>
          </a:p>
        </p:txBody>
      </p:sp>
      <p:sp>
        <p:nvSpPr>
          <p:cNvPr id="4" name="Slide Number Placeholder 3"/>
          <p:cNvSpPr>
            <a:spLocks noGrp="1"/>
          </p:cNvSpPr>
          <p:nvPr>
            <p:ph type="sldNum" sz="quarter" idx="5"/>
          </p:nvPr>
        </p:nvSpPr>
        <p:spPr/>
        <p:txBody>
          <a:bodyPr/>
          <a:lstStyle/>
          <a:p>
            <a:fld id="{FFB500C5-13F7-48FC-8160-C29AECF6C602}" type="slidenum">
              <a:rPr lang="en-US" smtClean="0"/>
              <a:t>20</a:t>
            </a:fld>
            <a:endParaRPr lang="en-US"/>
          </a:p>
        </p:txBody>
      </p:sp>
    </p:spTree>
    <p:extLst>
      <p:ext uri="{BB962C8B-B14F-4D97-AF65-F5344CB8AC3E}">
        <p14:creationId xmlns:p14="http://schemas.microsoft.com/office/powerpoint/2010/main" val="10491171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 have established where the “center” of the variable is, we can explore how “spread” the variable’s values are from the center.</a:t>
            </a:r>
          </a:p>
          <a:p>
            <a:r>
              <a:rPr lang="en-US" dirty="0"/>
              <a:t>The most basic measure for this is the range or the min/max.</a:t>
            </a:r>
          </a:p>
          <a:p>
            <a:r>
              <a:rPr lang="en-US" dirty="0"/>
              <a:t>Then there is the variance and the standard deviation – these are more sophisticated measures of how far a value falls on average, relative to the mean.</a:t>
            </a:r>
          </a:p>
          <a:p>
            <a:endParaRPr lang="en-US" dirty="0"/>
          </a:p>
          <a:p>
            <a:r>
              <a:rPr lang="en-US" dirty="0"/>
              <a:t>Standard error – how much variation can we expect in our means if we drew many random samples. </a:t>
            </a:r>
          </a:p>
        </p:txBody>
      </p:sp>
      <p:sp>
        <p:nvSpPr>
          <p:cNvPr id="4" name="Slide Number Placeholder 3"/>
          <p:cNvSpPr>
            <a:spLocks noGrp="1"/>
          </p:cNvSpPr>
          <p:nvPr>
            <p:ph type="sldNum" sz="quarter" idx="5"/>
          </p:nvPr>
        </p:nvSpPr>
        <p:spPr/>
        <p:txBody>
          <a:bodyPr/>
          <a:lstStyle/>
          <a:p>
            <a:fld id="{FFB500C5-13F7-48FC-8160-C29AECF6C602}" type="slidenum">
              <a:rPr lang="en-US" smtClean="0"/>
              <a:t>21</a:t>
            </a:fld>
            <a:endParaRPr lang="en-US"/>
          </a:p>
        </p:txBody>
      </p:sp>
    </p:spTree>
    <p:extLst>
      <p:ext uri="{BB962C8B-B14F-4D97-AF65-F5344CB8AC3E}">
        <p14:creationId xmlns:p14="http://schemas.microsoft.com/office/powerpoint/2010/main" val="15139100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Has everyone done this? If not, check the demo notes and/or follow along with the next two slides. </a:t>
            </a:r>
          </a:p>
          <a:p>
            <a:r>
              <a:rPr lang="en-US" dirty="0"/>
              <a:t>The steps are different for Mac versus Excel. </a:t>
            </a:r>
          </a:p>
        </p:txBody>
      </p:sp>
      <p:sp>
        <p:nvSpPr>
          <p:cNvPr id="4" name="Slide Number Placeholder 3"/>
          <p:cNvSpPr>
            <a:spLocks noGrp="1"/>
          </p:cNvSpPr>
          <p:nvPr>
            <p:ph type="sldNum" sz="quarter" idx="5"/>
          </p:nvPr>
        </p:nvSpPr>
        <p:spPr/>
        <p:txBody>
          <a:bodyPr/>
          <a:lstStyle/>
          <a:p>
            <a:fld id="{FFB500C5-13F7-48FC-8160-C29AECF6C602}" type="slidenum">
              <a:rPr lang="en-US" smtClean="0"/>
              <a:t>22</a:t>
            </a:fld>
            <a:endParaRPr lang="en-US"/>
          </a:p>
        </p:txBody>
      </p:sp>
    </p:spTree>
    <p:extLst>
      <p:ext uri="{BB962C8B-B14F-4D97-AF65-F5344CB8AC3E}">
        <p14:creationId xmlns:p14="http://schemas.microsoft.com/office/powerpoint/2010/main" val="6280322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Give me a thumbs up when everyone has this installed.</a:t>
            </a:r>
          </a:p>
          <a:p>
            <a:r>
              <a:rPr lang="en-US" dirty="0"/>
              <a:t>Open up the wages dataset, we will now summarize a continuous variable (wage) using the Analysis </a:t>
            </a:r>
            <a:r>
              <a:rPr lang="en-US" dirty="0" err="1"/>
              <a:t>ToolPak</a:t>
            </a:r>
            <a:r>
              <a:rPr lang="en-US" dirty="0"/>
              <a:t>. </a:t>
            </a:r>
          </a:p>
          <a:p>
            <a:r>
              <a:rPr lang="en-US" dirty="0"/>
              <a:t>Another reminder to use the demo notes. </a:t>
            </a:r>
          </a:p>
        </p:txBody>
      </p:sp>
      <p:sp>
        <p:nvSpPr>
          <p:cNvPr id="4" name="Slide Number Placeholder 3"/>
          <p:cNvSpPr>
            <a:spLocks noGrp="1"/>
          </p:cNvSpPr>
          <p:nvPr>
            <p:ph type="sldNum" sz="quarter" idx="5"/>
          </p:nvPr>
        </p:nvSpPr>
        <p:spPr/>
        <p:txBody>
          <a:bodyPr/>
          <a:lstStyle/>
          <a:p>
            <a:fld id="{FFB500C5-13F7-48FC-8160-C29AECF6C602}" type="slidenum">
              <a:rPr lang="en-US" smtClean="0"/>
              <a:t>23</a:t>
            </a:fld>
            <a:endParaRPr lang="en-US"/>
          </a:p>
        </p:txBody>
      </p:sp>
    </p:spTree>
    <p:extLst>
      <p:ext uri="{BB962C8B-B14F-4D97-AF65-F5344CB8AC3E}">
        <p14:creationId xmlns:p14="http://schemas.microsoft.com/office/powerpoint/2010/main" val="33283791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do we mean by EDA? This is the first step of getting to know the data. We just want to see what we are working with and what kind of statistical analysis might be possible from the data. </a:t>
            </a:r>
          </a:p>
        </p:txBody>
      </p:sp>
      <p:sp>
        <p:nvSpPr>
          <p:cNvPr id="4" name="Slide Number Placeholder 3"/>
          <p:cNvSpPr>
            <a:spLocks noGrp="1"/>
          </p:cNvSpPr>
          <p:nvPr>
            <p:ph type="sldNum" sz="quarter" idx="5"/>
          </p:nvPr>
        </p:nvSpPr>
        <p:spPr/>
        <p:txBody>
          <a:bodyPr/>
          <a:lstStyle/>
          <a:p>
            <a:fld id="{FFB500C5-13F7-48FC-8160-C29AECF6C602}" type="slidenum">
              <a:rPr lang="en-US" smtClean="0"/>
              <a:t>6</a:t>
            </a:fld>
            <a:endParaRPr lang="en-US"/>
          </a:p>
        </p:txBody>
      </p:sp>
    </p:spTree>
    <p:extLst>
      <p:ext uri="{BB962C8B-B14F-4D97-AF65-F5344CB8AC3E}">
        <p14:creationId xmlns:p14="http://schemas.microsoft.com/office/powerpoint/2010/main" val="149905705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work a lot like functions.. </a:t>
            </a:r>
          </a:p>
        </p:txBody>
      </p:sp>
      <p:sp>
        <p:nvSpPr>
          <p:cNvPr id="4" name="Slide Number Placeholder 3"/>
          <p:cNvSpPr>
            <a:spLocks noGrp="1"/>
          </p:cNvSpPr>
          <p:nvPr>
            <p:ph type="sldNum" sz="quarter" idx="5"/>
          </p:nvPr>
        </p:nvSpPr>
        <p:spPr/>
        <p:txBody>
          <a:bodyPr/>
          <a:lstStyle/>
          <a:p>
            <a:fld id="{1300335D-9F13-4B80-ADC5-B0EA3E10FF6B}" type="slidenum">
              <a:rPr lang="en-US" smtClean="0"/>
              <a:t>24</a:t>
            </a:fld>
            <a:endParaRPr lang="en-US"/>
          </a:p>
        </p:txBody>
      </p:sp>
    </p:spTree>
    <p:extLst>
      <p:ext uri="{BB962C8B-B14F-4D97-AF65-F5344CB8AC3E}">
        <p14:creationId xmlns:p14="http://schemas.microsoft.com/office/powerpoint/2010/main" val="42792825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https://pypi.org/project/pandas-profiling/</a:t>
            </a:r>
          </a:p>
          <a:p>
            <a:r>
              <a:rPr lang="en-US" dirty="0"/>
              <a:t>https://github.com/vinta/awesome-python</a:t>
            </a:r>
          </a:p>
        </p:txBody>
      </p:sp>
      <p:sp>
        <p:nvSpPr>
          <p:cNvPr id="4" name="Slide Number Placeholder 3"/>
          <p:cNvSpPr>
            <a:spLocks noGrp="1"/>
          </p:cNvSpPr>
          <p:nvPr>
            <p:ph type="sldNum" sz="quarter" idx="5"/>
          </p:nvPr>
        </p:nvSpPr>
        <p:spPr/>
        <p:txBody>
          <a:bodyPr/>
          <a:lstStyle/>
          <a:p>
            <a:fld id="{1300335D-9F13-4B80-ADC5-B0EA3E10FF6B}" type="slidenum">
              <a:rPr lang="en-US" smtClean="0"/>
              <a:t>25</a:t>
            </a:fld>
            <a:endParaRPr lang="en-US"/>
          </a:p>
        </p:txBody>
      </p:sp>
    </p:spTree>
    <p:extLst>
      <p:ext uri="{BB962C8B-B14F-4D97-AF65-F5344CB8AC3E}">
        <p14:creationId xmlns:p14="http://schemas.microsoft.com/office/powerpoint/2010/main" val="410722664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https://pypi.org/project/pandas-profiling/</a:t>
            </a:r>
          </a:p>
          <a:p>
            <a:r>
              <a:rPr lang="en-US" dirty="0"/>
              <a:t>https://github.com/vinta/awesome-python</a:t>
            </a:r>
          </a:p>
        </p:txBody>
      </p:sp>
      <p:sp>
        <p:nvSpPr>
          <p:cNvPr id="4" name="Slide Number Placeholder 3"/>
          <p:cNvSpPr>
            <a:spLocks noGrp="1"/>
          </p:cNvSpPr>
          <p:nvPr>
            <p:ph type="sldNum" sz="quarter" idx="5"/>
          </p:nvPr>
        </p:nvSpPr>
        <p:spPr/>
        <p:txBody>
          <a:bodyPr/>
          <a:lstStyle/>
          <a:p>
            <a:fld id="{1300335D-9F13-4B80-ADC5-B0EA3E10FF6B}" type="slidenum">
              <a:rPr lang="en-US" smtClean="0"/>
              <a:t>26</a:t>
            </a:fld>
            <a:endParaRPr lang="en-US"/>
          </a:p>
        </p:txBody>
      </p:sp>
    </p:spTree>
    <p:extLst>
      <p:ext uri="{BB962C8B-B14F-4D97-AF65-F5344CB8AC3E}">
        <p14:creationId xmlns:p14="http://schemas.microsoft.com/office/powerpoint/2010/main" val="268076937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 a data analyst give me data on how I did</a:t>
            </a:r>
          </a:p>
          <a:p>
            <a:r>
              <a:rPr lang="en-US" dirty="0"/>
              <a:t>Testimonials also VERY helpful. </a:t>
            </a:r>
          </a:p>
        </p:txBody>
      </p:sp>
      <p:sp>
        <p:nvSpPr>
          <p:cNvPr id="4" name="Slide Number Placeholder 3"/>
          <p:cNvSpPr>
            <a:spLocks noGrp="1"/>
          </p:cNvSpPr>
          <p:nvPr>
            <p:ph type="sldNum" sz="quarter" idx="5"/>
          </p:nvPr>
        </p:nvSpPr>
        <p:spPr/>
        <p:txBody>
          <a:bodyPr/>
          <a:lstStyle/>
          <a:p>
            <a:fld id="{FFB500C5-13F7-48FC-8160-C29AECF6C602}" type="slidenum">
              <a:rPr lang="en-US" smtClean="0"/>
              <a:t>31</a:t>
            </a:fld>
            <a:endParaRPr lang="en-US"/>
          </a:p>
        </p:txBody>
      </p:sp>
    </p:spTree>
    <p:extLst>
      <p:ext uri="{BB962C8B-B14F-4D97-AF65-F5344CB8AC3E}">
        <p14:creationId xmlns:p14="http://schemas.microsoft.com/office/powerpoint/2010/main" val="312545181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32</a:t>
            </a:fld>
            <a:endParaRPr lang="en-US"/>
          </a:p>
        </p:txBody>
      </p:sp>
    </p:spTree>
    <p:extLst>
      <p:ext uri="{BB962C8B-B14F-4D97-AF65-F5344CB8AC3E}">
        <p14:creationId xmlns:p14="http://schemas.microsoft.com/office/powerpoint/2010/main" val="7464771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before we even get into analyzing variables, let’s consider what they even are. It seems like a silly distinction but analyzing variables is what we do as analysts.  For classical statistics, a variable needs to have at least a 90%/10% split to be considered a useful variable. This may seem like a trivial point, but consider something like anomaly detection where the event we are interested in may only be a one in a thousand event. This would not be a 90%/10% split, so a lot of classical statistics would have a hard time working on this problem. This is where ML/AI might come in. </a:t>
            </a:r>
          </a:p>
        </p:txBody>
      </p:sp>
      <p:sp>
        <p:nvSpPr>
          <p:cNvPr id="4" name="Slide Number Placeholder 3"/>
          <p:cNvSpPr>
            <a:spLocks noGrp="1"/>
          </p:cNvSpPr>
          <p:nvPr>
            <p:ph type="sldNum" sz="quarter" idx="5"/>
          </p:nvPr>
        </p:nvSpPr>
        <p:spPr/>
        <p:txBody>
          <a:bodyPr/>
          <a:lstStyle/>
          <a:p>
            <a:fld id="{FFB500C5-13F7-48FC-8160-C29AECF6C602}" type="slidenum">
              <a:rPr lang="en-US" smtClean="0"/>
              <a:t>7</a:t>
            </a:fld>
            <a:endParaRPr lang="en-US"/>
          </a:p>
        </p:txBody>
      </p:sp>
    </p:spTree>
    <p:extLst>
      <p:ext uri="{BB962C8B-B14F-4D97-AF65-F5344CB8AC3E}">
        <p14:creationId xmlns:p14="http://schemas.microsoft.com/office/powerpoint/2010/main" val="6499550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we get a dataset, we want to see the kinds of variables we have. Think of each variable as like an ingredient. And based on those ingredients we can make different dishes. Like a “Chopped” competition. </a:t>
            </a:r>
          </a:p>
        </p:txBody>
      </p:sp>
      <p:sp>
        <p:nvSpPr>
          <p:cNvPr id="4" name="Slide Number Placeholder 3"/>
          <p:cNvSpPr>
            <a:spLocks noGrp="1"/>
          </p:cNvSpPr>
          <p:nvPr>
            <p:ph type="sldNum" sz="quarter" idx="5"/>
          </p:nvPr>
        </p:nvSpPr>
        <p:spPr/>
        <p:txBody>
          <a:bodyPr/>
          <a:lstStyle/>
          <a:p>
            <a:fld id="{FFB500C5-13F7-48FC-8160-C29AECF6C602}" type="slidenum">
              <a:rPr lang="en-US" smtClean="0"/>
              <a:t>8</a:t>
            </a:fld>
            <a:endParaRPr lang="en-US"/>
          </a:p>
        </p:txBody>
      </p:sp>
    </p:spTree>
    <p:extLst>
      <p:ext uri="{BB962C8B-B14F-4D97-AF65-F5344CB8AC3E}">
        <p14:creationId xmlns:p14="http://schemas.microsoft.com/office/powerpoint/2010/main" val="12266762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Basic overview of the types of variables:</a:t>
            </a:r>
          </a:p>
          <a:p>
            <a:pPr marL="171450" indent="-171450">
              <a:buFontTx/>
              <a:buChar char="-"/>
            </a:pPr>
            <a:r>
              <a:rPr lang="en-US" dirty="0"/>
              <a:t>Broad split b/w categorical and quantitative</a:t>
            </a:r>
          </a:p>
          <a:p>
            <a:pPr marL="171450" indent="-171450">
              <a:buFontTx/>
              <a:buChar char="-"/>
            </a:pPr>
            <a:r>
              <a:rPr lang="en-US" dirty="0"/>
              <a:t>First, categorical. For these, there are a fixed number of values that variable can take:</a:t>
            </a:r>
          </a:p>
          <a:p>
            <a:pPr marL="0" indent="0">
              <a:buFontTx/>
              <a:buNone/>
            </a:pPr>
            <a:r>
              <a:rPr lang="en-US" dirty="0"/>
              <a:t>   - In the case of binary, it’s two (yes/no, black/white)</a:t>
            </a:r>
          </a:p>
          <a:p>
            <a:pPr marL="0" indent="0">
              <a:buFontTx/>
              <a:buNone/>
            </a:pPr>
            <a:r>
              <a:rPr lang="en-US" dirty="0"/>
              <a:t>   - Nominal can have more than two, think of all 50 states, or 7 days of the week</a:t>
            </a:r>
          </a:p>
          <a:p>
            <a:pPr marL="0" indent="0">
              <a:buFontTx/>
              <a:buNone/>
            </a:pPr>
            <a:r>
              <a:rPr lang="en-US" dirty="0"/>
              <a:t>   - For ordinal, order matters, consider Freshman/Sophomore/Junior/Senior. However this corresponds to years 1, 2, 3, 4, so these can be numbers too!</a:t>
            </a:r>
          </a:p>
          <a:p>
            <a:pPr marL="171450" indent="-171450">
              <a:buFontTx/>
              <a:buChar char="-"/>
            </a:pPr>
            <a:r>
              <a:rPr lang="en-US" dirty="0"/>
              <a:t>Then, quantitative. These are numeric</a:t>
            </a:r>
          </a:p>
          <a:p>
            <a:pPr marL="0" indent="0">
              <a:buFontTx/>
              <a:buNone/>
            </a:pPr>
            <a:r>
              <a:rPr lang="en-US" dirty="0"/>
              <a:t>   - With a difference that with discrete, there are only a certain number of values that can be taken, for example, you can’t have 2.5 children, but we often use that as a statistical convenience, so you will see there is some wiggle room here.</a:t>
            </a:r>
          </a:p>
          <a:p>
            <a:pPr marL="0" indent="0">
              <a:buFontTx/>
              <a:buNone/>
            </a:pPr>
            <a:r>
              <a:rPr lang="en-US" dirty="0"/>
              <a:t>- Finally, continuous – this is the one for which there can be any possible value. Height/weight/blood pressure. A lot of things in the natural world. Also money is for all intents &amp; purposes continuous. </a:t>
            </a:r>
          </a:p>
        </p:txBody>
      </p:sp>
      <p:sp>
        <p:nvSpPr>
          <p:cNvPr id="4" name="Slide Number Placeholder 3"/>
          <p:cNvSpPr>
            <a:spLocks noGrp="1"/>
          </p:cNvSpPr>
          <p:nvPr>
            <p:ph type="sldNum" sz="quarter" idx="5"/>
          </p:nvPr>
        </p:nvSpPr>
        <p:spPr/>
        <p:txBody>
          <a:bodyPr/>
          <a:lstStyle/>
          <a:p>
            <a:fld id="{FFB500C5-13F7-48FC-8160-C29AECF6C602}" type="slidenum">
              <a:rPr lang="en-US" smtClean="0"/>
              <a:t>9</a:t>
            </a:fld>
            <a:endParaRPr lang="en-US"/>
          </a:p>
        </p:txBody>
      </p:sp>
    </p:spTree>
    <p:extLst>
      <p:ext uri="{BB962C8B-B14F-4D97-AF65-F5344CB8AC3E}">
        <p14:creationId xmlns:p14="http://schemas.microsoft.com/office/powerpoint/2010/main" val="1242026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Basic overview of the types of variables:</a:t>
            </a:r>
          </a:p>
          <a:p>
            <a:pPr marL="171450" indent="-171450">
              <a:buFontTx/>
              <a:buChar char="-"/>
            </a:pPr>
            <a:r>
              <a:rPr lang="en-US" dirty="0"/>
              <a:t>Broad split b/w categorical and quantitative</a:t>
            </a:r>
          </a:p>
          <a:p>
            <a:pPr marL="171450" indent="-171450">
              <a:buFontTx/>
              <a:buChar char="-"/>
            </a:pPr>
            <a:r>
              <a:rPr lang="en-US" dirty="0"/>
              <a:t>First, categorical. For these, there are a fixed number of values that variable can take:</a:t>
            </a:r>
          </a:p>
          <a:p>
            <a:pPr marL="0" indent="0">
              <a:buFontTx/>
              <a:buNone/>
            </a:pPr>
            <a:r>
              <a:rPr lang="en-US" dirty="0"/>
              <a:t>   - In the case of binary, it’s two (yes/no, black/white)</a:t>
            </a:r>
          </a:p>
          <a:p>
            <a:pPr marL="0" indent="0">
              <a:buFontTx/>
              <a:buNone/>
            </a:pPr>
            <a:r>
              <a:rPr lang="en-US" dirty="0"/>
              <a:t>   - Nominal can have more than two, think of all 50 states, or 7 days of the week</a:t>
            </a:r>
          </a:p>
          <a:p>
            <a:pPr marL="0" indent="0">
              <a:buFontTx/>
              <a:buNone/>
            </a:pPr>
            <a:r>
              <a:rPr lang="en-US" dirty="0"/>
              <a:t>   - For ordinal, order matters, consider Freshman/Sophomore/Junior/Senior. However this corresponds to years 1, 2, 3, 4, so these can be numbers too!</a:t>
            </a:r>
          </a:p>
          <a:p>
            <a:pPr marL="171450" indent="-171450">
              <a:buFontTx/>
              <a:buChar char="-"/>
            </a:pPr>
            <a:r>
              <a:rPr lang="en-US" dirty="0"/>
              <a:t>Then, quantitative. These are numeric</a:t>
            </a:r>
          </a:p>
          <a:p>
            <a:pPr marL="0" indent="0">
              <a:buFontTx/>
              <a:buNone/>
            </a:pPr>
            <a:r>
              <a:rPr lang="en-US" dirty="0"/>
              <a:t>   - With a difference that with discrete, there are only a certain number of values that can be taken, for example, you can’t have 2.5 children, but we often use that as a statistical convenience, so you will see there is some wiggle room here.</a:t>
            </a:r>
          </a:p>
          <a:p>
            <a:pPr marL="0" indent="0">
              <a:buFontTx/>
              <a:buNone/>
            </a:pPr>
            <a:r>
              <a:rPr lang="en-US" dirty="0"/>
              <a:t>- Finally, continuous – this is the one for which there can be any possible value. Height/weight/blood pressure. A lot of things in the natural world. Also money is for all intents &amp; purposes continuous. </a:t>
            </a:r>
          </a:p>
        </p:txBody>
      </p:sp>
      <p:sp>
        <p:nvSpPr>
          <p:cNvPr id="4" name="Slide Number Placeholder 3"/>
          <p:cNvSpPr>
            <a:spLocks noGrp="1"/>
          </p:cNvSpPr>
          <p:nvPr>
            <p:ph type="sldNum" sz="quarter" idx="5"/>
          </p:nvPr>
        </p:nvSpPr>
        <p:spPr/>
        <p:txBody>
          <a:bodyPr/>
          <a:lstStyle/>
          <a:p>
            <a:fld id="{FFB500C5-13F7-48FC-8160-C29AECF6C602}" type="slidenum">
              <a:rPr lang="en-US" smtClean="0"/>
              <a:t>10</a:t>
            </a:fld>
            <a:endParaRPr lang="en-US"/>
          </a:p>
        </p:txBody>
      </p:sp>
    </p:spTree>
    <p:extLst>
      <p:ext uri="{BB962C8B-B14F-4D97-AF65-F5344CB8AC3E}">
        <p14:creationId xmlns:p14="http://schemas.microsoft.com/office/powerpoint/2010/main" val="39422759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Basic overview of the types of variables:</a:t>
            </a:r>
          </a:p>
          <a:p>
            <a:pPr marL="171450" indent="-171450">
              <a:buFontTx/>
              <a:buChar char="-"/>
            </a:pPr>
            <a:r>
              <a:rPr lang="en-US" dirty="0"/>
              <a:t>Broad split b/w categorical and quantitative</a:t>
            </a:r>
          </a:p>
          <a:p>
            <a:pPr marL="171450" indent="-171450">
              <a:buFontTx/>
              <a:buChar char="-"/>
            </a:pPr>
            <a:r>
              <a:rPr lang="en-US" dirty="0"/>
              <a:t>First, categorical. For these, there are a fixed number of values that variable can take:</a:t>
            </a:r>
          </a:p>
          <a:p>
            <a:pPr marL="0" indent="0">
              <a:buFontTx/>
              <a:buNone/>
            </a:pPr>
            <a:r>
              <a:rPr lang="en-US" dirty="0"/>
              <a:t>   - In the case of binary, it’s two (yes/no, black/white)</a:t>
            </a:r>
          </a:p>
          <a:p>
            <a:pPr marL="0" indent="0">
              <a:buFontTx/>
              <a:buNone/>
            </a:pPr>
            <a:r>
              <a:rPr lang="en-US" dirty="0"/>
              <a:t>   - Nominal can have more than two, think of all 50 states, or 7 days of the week</a:t>
            </a:r>
          </a:p>
          <a:p>
            <a:pPr marL="0" indent="0">
              <a:buFontTx/>
              <a:buNone/>
            </a:pPr>
            <a:r>
              <a:rPr lang="en-US" dirty="0"/>
              <a:t>   - For ordinal, order matters, consider Freshman/Sophomore/Junior/Senior. However this corresponds to years 1, 2, 3, 4, so these can be numbers too!</a:t>
            </a:r>
          </a:p>
          <a:p>
            <a:pPr marL="171450" indent="-171450">
              <a:buFontTx/>
              <a:buChar char="-"/>
            </a:pPr>
            <a:r>
              <a:rPr lang="en-US" dirty="0"/>
              <a:t>Then, quantitative. These are numeric</a:t>
            </a:r>
          </a:p>
          <a:p>
            <a:pPr marL="0" indent="0">
              <a:buFontTx/>
              <a:buNone/>
            </a:pPr>
            <a:r>
              <a:rPr lang="en-US" dirty="0"/>
              <a:t>   - With a difference that with discrete, there are only a certain number of values that can be taken, for example, you can’t have 2.5 children, but we often use that as a statistical convenience, so you will see there is some wiggle room here.</a:t>
            </a:r>
          </a:p>
          <a:p>
            <a:pPr marL="0" indent="0">
              <a:buFontTx/>
              <a:buNone/>
            </a:pPr>
            <a:r>
              <a:rPr lang="en-US" dirty="0"/>
              <a:t>- Finally, continuous – this is the one for which there can be any possible value. Height/weight/blood pressure. A lot of things in the natural world. Also money is for all intents &amp; purposes continuous. </a:t>
            </a:r>
          </a:p>
        </p:txBody>
      </p:sp>
      <p:sp>
        <p:nvSpPr>
          <p:cNvPr id="4" name="Slide Number Placeholder 3"/>
          <p:cNvSpPr>
            <a:spLocks noGrp="1"/>
          </p:cNvSpPr>
          <p:nvPr>
            <p:ph type="sldNum" sz="quarter" idx="5"/>
          </p:nvPr>
        </p:nvSpPr>
        <p:spPr/>
        <p:txBody>
          <a:bodyPr/>
          <a:lstStyle/>
          <a:p>
            <a:fld id="{FFB500C5-13F7-48FC-8160-C29AECF6C602}" type="slidenum">
              <a:rPr lang="en-US" smtClean="0"/>
              <a:t>11</a:t>
            </a:fld>
            <a:endParaRPr lang="en-US"/>
          </a:p>
        </p:txBody>
      </p:sp>
    </p:spTree>
    <p:extLst>
      <p:ext uri="{BB962C8B-B14F-4D97-AF65-F5344CB8AC3E}">
        <p14:creationId xmlns:p14="http://schemas.microsoft.com/office/powerpoint/2010/main" val="5366109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Basic overview of the types of variables:</a:t>
            </a:r>
          </a:p>
          <a:p>
            <a:pPr marL="171450" indent="-171450">
              <a:buFontTx/>
              <a:buChar char="-"/>
            </a:pPr>
            <a:r>
              <a:rPr lang="en-US" dirty="0"/>
              <a:t>Broad split b/w categorical and quantitative</a:t>
            </a:r>
          </a:p>
          <a:p>
            <a:pPr marL="171450" indent="-171450">
              <a:buFontTx/>
              <a:buChar char="-"/>
            </a:pPr>
            <a:r>
              <a:rPr lang="en-US" dirty="0"/>
              <a:t>First, categorical. For these, there are a fixed number of values that variable can take:</a:t>
            </a:r>
          </a:p>
          <a:p>
            <a:pPr marL="0" indent="0">
              <a:buFontTx/>
              <a:buNone/>
            </a:pPr>
            <a:r>
              <a:rPr lang="en-US" dirty="0"/>
              <a:t>   - In the case of binary, it’s two (yes/no, black/white)</a:t>
            </a:r>
          </a:p>
          <a:p>
            <a:pPr marL="0" indent="0">
              <a:buFontTx/>
              <a:buNone/>
            </a:pPr>
            <a:r>
              <a:rPr lang="en-US" dirty="0"/>
              <a:t>   - Nominal can have more than two, think of all 50 states, or 7 days of the week</a:t>
            </a:r>
          </a:p>
          <a:p>
            <a:pPr marL="0" indent="0">
              <a:buFontTx/>
              <a:buNone/>
            </a:pPr>
            <a:r>
              <a:rPr lang="en-US" dirty="0"/>
              <a:t>   - For ordinal, order matters, consider Freshman/Sophomore/Junior/Senior. However this corresponds to years 1, 2, 3, 4, so these can be numbers too!</a:t>
            </a:r>
          </a:p>
          <a:p>
            <a:pPr marL="171450" indent="-171450">
              <a:buFontTx/>
              <a:buChar char="-"/>
            </a:pPr>
            <a:r>
              <a:rPr lang="en-US" dirty="0"/>
              <a:t>Then, quantitative. These are numeric</a:t>
            </a:r>
          </a:p>
          <a:p>
            <a:pPr marL="0" indent="0">
              <a:buFontTx/>
              <a:buNone/>
            </a:pPr>
            <a:r>
              <a:rPr lang="en-US" dirty="0"/>
              <a:t>   - With a difference that with discrete, there are only a certain number of values that can be taken, for example, you can’t have 2.5 children, but we often use that as a statistical convenience, so you will see there is some wiggle room here.</a:t>
            </a:r>
          </a:p>
          <a:p>
            <a:pPr marL="0" indent="0">
              <a:buFontTx/>
              <a:buNone/>
            </a:pPr>
            <a:r>
              <a:rPr lang="en-US" dirty="0"/>
              <a:t>- Finally, continuous – this is the one for which there can be any possible value. Height/weight/blood pressure. A lot of things in the natural world. Also money is for all intents &amp; purposes continuous. </a:t>
            </a:r>
          </a:p>
        </p:txBody>
      </p:sp>
      <p:sp>
        <p:nvSpPr>
          <p:cNvPr id="4" name="Slide Number Placeholder 3"/>
          <p:cNvSpPr>
            <a:spLocks noGrp="1"/>
          </p:cNvSpPr>
          <p:nvPr>
            <p:ph type="sldNum" sz="quarter" idx="5"/>
          </p:nvPr>
        </p:nvSpPr>
        <p:spPr/>
        <p:txBody>
          <a:bodyPr/>
          <a:lstStyle/>
          <a:p>
            <a:fld id="{FFB500C5-13F7-48FC-8160-C29AECF6C602}" type="slidenum">
              <a:rPr lang="en-US" smtClean="0"/>
              <a:t>12</a:t>
            </a:fld>
            <a:endParaRPr lang="en-US"/>
          </a:p>
        </p:txBody>
      </p:sp>
    </p:spTree>
    <p:extLst>
      <p:ext uri="{BB962C8B-B14F-4D97-AF65-F5344CB8AC3E}">
        <p14:creationId xmlns:p14="http://schemas.microsoft.com/office/powerpoint/2010/main" val="38410199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Check out this dataset of school test scores. Consider what kind of variable you would classify as each. Make your best guess. </a:t>
            </a:r>
          </a:p>
        </p:txBody>
      </p:sp>
      <p:sp>
        <p:nvSpPr>
          <p:cNvPr id="4" name="Slide Number Placeholder 3"/>
          <p:cNvSpPr>
            <a:spLocks noGrp="1"/>
          </p:cNvSpPr>
          <p:nvPr>
            <p:ph type="sldNum" sz="quarter" idx="5"/>
          </p:nvPr>
        </p:nvSpPr>
        <p:spPr/>
        <p:txBody>
          <a:bodyPr/>
          <a:lstStyle/>
          <a:p>
            <a:fld id="{FFB500C5-13F7-48FC-8160-C29AECF6C602}" type="slidenum">
              <a:rPr lang="en-US" smtClean="0"/>
              <a:t>13</a:t>
            </a:fld>
            <a:endParaRPr lang="en-US"/>
          </a:p>
        </p:txBody>
      </p:sp>
    </p:spTree>
    <p:extLst>
      <p:ext uri="{BB962C8B-B14F-4D97-AF65-F5344CB8AC3E}">
        <p14:creationId xmlns:p14="http://schemas.microsoft.com/office/powerpoint/2010/main" val="35921880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0138B082-EFC2-46C1-B47C-51736C670379}" type="datetimeFigureOut">
              <a:rPr lang="en-US" smtClean="0"/>
              <a:t>8/22/2023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D2523A-7918-41A0-844B-718980585FF8}" type="slidenum">
              <a:rPr lang="en-US" smtClean="0"/>
              <a:t>‹#›</a:t>
            </a:fld>
            <a:endParaRPr lang="en-US"/>
          </a:p>
        </p:txBody>
      </p:sp>
    </p:spTree>
    <p:extLst>
      <p:ext uri="{BB962C8B-B14F-4D97-AF65-F5344CB8AC3E}">
        <p14:creationId xmlns:p14="http://schemas.microsoft.com/office/powerpoint/2010/main" val="30600546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138B082-EFC2-46C1-B47C-51736C670379}" type="datetimeFigureOut">
              <a:rPr lang="en-US" smtClean="0"/>
              <a:t>8/22/2023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D2523A-7918-41A0-844B-718980585FF8}" type="slidenum">
              <a:rPr lang="en-US" smtClean="0"/>
              <a:t>‹#›</a:t>
            </a:fld>
            <a:endParaRPr lang="en-US"/>
          </a:p>
        </p:txBody>
      </p:sp>
    </p:spTree>
    <p:extLst>
      <p:ext uri="{BB962C8B-B14F-4D97-AF65-F5344CB8AC3E}">
        <p14:creationId xmlns:p14="http://schemas.microsoft.com/office/powerpoint/2010/main" val="22392161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138B082-EFC2-46C1-B47C-51736C670379}" type="datetimeFigureOut">
              <a:rPr lang="en-US" smtClean="0"/>
              <a:t>8/22/2023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D2523A-7918-41A0-844B-718980585FF8}" type="slidenum">
              <a:rPr lang="en-US" smtClean="0"/>
              <a:t>‹#›</a:t>
            </a:fld>
            <a:endParaRPr lang="en-US"/>
          </a:p>
        </p:txBody>
      </p:sp>
    </p:spTree>
    <p:extLst>
      <p:ext uri="{BB962C8B-B14F-4D97-AF65-F5344CB8AC3E}">
        <p14:creationId xmlns:p14="http://schemas.microsoft.com/office/powerpoint/2010/main" val="11714044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138B082-EFC2-46C1-B47C-51736C670379}" type="datetimeFigureOut">
              <a:rPr lang="en-US" smtClean="0"/>
              <a:t>8/22/2023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D2523A-7918-41A0-844B-718980585FF8}" type="slidenum">
              <a:rPr lang="en-US" smtClean="0"/>
              <a:t>‹#›</a:t>
            </a:fld>
            <a:endParaRPr lang="en-US"/>
          </a:p>
        </p:txBody>
      </p:sp>
    </p:spTree>
    <p:extLst>
      <p:ext uri="{BB962C8B-B14F-4D97-AF65-F5344CB8AC3E}">
        <p14:creationId xmlns:p14="http://schemas.microsoft.com/office/powerpoint/2010/main" val="41642319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138B082-EFC2-46C1-B47C-51736C670379}" type="datetimeFigureOut">
              <a:rPr lang="en-US" smtClean="0"/>
              <a:t>8/22/2023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D2523A-7918-41A0-844B-718980585FF8}" type="slidenum">
              <a:rPr lang="en-US" smtClean="0"/>
              <a:t>‹#›</a:t>
            </a:fld>
            <a:endParaRPr lang="en-US"/>
          </a:p>
        </p:txBody>
      </p:sp>
    </p:spTree>
    <p:extLst>
      <p:ext uri="{BB962C8B-B14F-4D97-AF65-F5344CB8AC3E}">
        <p14:creationId xmlns:p14="http://schemas.microsoft.com/office/powerpoint/2010/main" val="14143336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138B082-EFC2-46C1-B47C-51736C670379}" type="datetimeFigureOut">
              <a:rPr lang="en-US" smtClean="0"/>
              <a:t>8/22/2023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BD2523A-7918-41A0-844B-718980585FF8}" type="slidenum">
              <a:rPr lang="en-US" smtClean="0"/>
              <a:t>‹#›</a:t>
            </a:fld>
            <a:endParaRPr lang="en-US"/>
          </a:p>
        </p:txBody>
      </p:sp>
    </p:spTree>
    <p:extLst>
      <p:ext uri="{BB962C8B-B14F-4D97-AF65-F5344CB8AC3E}">
        <p14:creationId xmlns:p14="http://schemas.microsoft.com/office/powerpoint/2010/main" val="36046567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138B082-EFC2-46C1-B47C-51736C670379}" type="datetimeFigureOut">
              <a:rPr lang="en-US" smtClean="0"/>
              <a:t>8/22/2023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BD2523A-7918-41A0-844B-718980585FF8}" type="slidenum">
              <a:rPr lang="en-US" smtClean="0"/>
              <a:t>‹#›</a:t>
            </a:fld>
            <a:endParaRPr lang="en-US"/>
          </a:p>
        </p:txBody>
      </p:sp>
    </p:spTree>
    <p:extLst>
      <p:ext uri="{BB962C8B-B14F-4D97-AF65-F5344CB8AC3E}">
        <p14:creationId xmlns:p14="http://schemas.microsoft.com/office/powerpoint/2010/main" val="40213970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138B082-EFC2-46C1-B47C-51736C670379}" type="datetimeFigureOut">
              <a:rPr lang="en-US" smtClean="0"/>
              <a:t>8/22/2023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BD2523A-7918-41A0-844B-718980585FF8}" type="slidenum">
              <a:rPr lang="en-US" smtClean="0"/>
              <a:t>‹#›</a:t>
            </a:fld>
            <a:endParaRPr lang="en-US"/>
          </a:p>
        </p:txBody>
      </p:sp>
    </p:spTree>
    <p:extLst>
      <p:ext uri="{BB962C8B-B14F-4D97-AF65-F5344CB8AC3E}">
        <p14:creationId xmlns:p14="http://schemas.microsoft.com/office/powerpoint/2010/main" val="5810894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138B082-EFC2-46C1-B47C-51736C670379}" type="datetimeFigureOut">
              <a:rPr lang="en-US" smtClean="0"/>
              <a:t>8/22/2023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BD2523A-7918-41A0-844B-718980585FF8}" type="slidenum">
              <a:rPr lang="en-US" smtClean="0"/>
              <a:t>‹#›</a:t>
            </a:fld>
            <a:endParaRPr lang="en-US"/>
          </a:p>
        </p:txBody>
      </p:sp>
    </p:spTree>
    <p:extLst>
      <p:ext uri="{BB962C8B-B14F-4D97-AF65-F5344CB8AC3E}">
        <p14:creationId xmlns:p14="http://schemas.microsoft.com/office/powerpoint/2010/main" val="27160457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138B082-EFC2-46C1-B47C-51736C670379}" type="datetimeFigureOut">
              <a:rPr lang="en-US" smtClean="0"/>
              <a:t>8/22/2023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BD2523A-7918-41A0-844B-718980585FF8}" type="slidenum">
              <a:rPr lang="en-US" smtClean="0"/>
              <a:t>‹#›</a:t>
            </a:fld>
            <a:endParaRPr lang="en-US"/>
          </a:p>
        </p:txBody>
      </p:sp>
    </p:spTree>
    <p:extLst>
      <p:ext uri="{BB962C8B-B14F-4D97-AF65-F5344CB8AC3E}">
        <p14:creationId xmlns:p14="http://schemas.microsoft.com/office/powerpoint/2010/main" val="15118504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138B082-EFC2-46C1-B47C-51736C670379}" type="datetimeFigureOut">
              <a:rPr lang="en-US" smtClean="0"/>
              <a:t>8/22/2023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BD2523A-7918-41A0-844B-718980585FF8}" type="slidenum">
              <a:rPr lang="en-US" smtClean="0"/>
              <a:t>‹#›</a:t>
            </a:fld>
            <a:endParaRPr lang="en-US"/>
          </a:p>
        </p:txBody>
      </p:sp>
    </p:spTree>
    <p:extLst>
      <p:ext uri="{BB962C8B-B14F-4D97-AF65-F5344CB8AC3E}">
        <p14:creationId xmlns:p14="http://schemas.microsoft.com/office/powerpoint/2010/main" val="12774576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138B082-EFC2-46C1-B47C-51736C670379}" type="datetimeFigureOut">
              <a:rPr lang="en-US" smtClean="0"/>
              <a:t>8/22/2023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BD2523A-7918-41A0-844B-718980585FF8}" type="slidenum">
              <a:rPr lang="en-US" smtClean="0"/>
              <a:t>‹#›</a:t>
            </a:fld>
            <a:endParaRPr lang="en-US"/>
          </a:p>
        </p:txBody>
      </p:sp>
    </p:spTree>
    <p:extLst>
      <p:ext uri="{BB962C8B-B14F-4D97-AF65-F5344CB8AC3E}">
        <p14:creationId xmlns:p14="http://schemas.microsoft.com/office/powerpoint/2010/main" val="38510489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12.png"/><Relationship Id="rId7" Type="http://schemas.openxmlformats.org/officeDocument/2006/relationships/diagramColors" Target="../diagrams/colors2.xml"/><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diagramQuickStyle" Target="../diagrams/quickStyle2.xml"/><Relationship Id="rId11" Type="http://schemas.openxmlformats.org/officeDocument/2006/relationships/image" Target="../media/image18.png"/><Relationship Id="rId5" Type="http://schemas.openxmlformats.org/officeDocument/2006/relationships/diagramLayout" Target="../diagrams/layout2.xml"/><Relationship Id="rId10" Type="http://schemas.openxmlformats.org/officeDocument/2006/relationships/image" Target="../media/image17.jpeg"/><Relationship Id="rId4" Type="http://schemas.openxmlformats.org/officeDocument/2006/relationships/diagramData" Target="../diagrams/data2.xml"/><Relationship Id="rId9" Type="http://schemas.openxmlformats.org/officeDocument/2006/relationships/image" Target="../media/image16.png"/></Relationships>
</file>

<file path=ppt/slides/_rels/slide11.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12.png"/><Relationship Id="rId7" Type="http://schemas.openxmlformats.org/officeDocument/2006/relationships/diagramColors" Target="../diagrams/colors3.xml"/><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diagramQuickStyle" Target="../diagrams/quickStyle3.xml"/><Relationship Id="rId5" Type="http://schemas.openxmlformats.org/officeDocument/2006/relationships/diagramLayout" Target="../diagrams/layout3.xml"/><Relationship Id="rId10" Type="http://schemas.openxmlformats.org/officeDocument/2006/relationships/image" Target="../media/image20.jpeg"/><Relationship Id="rId4" Type="http://schemas.openxmlformats.org/officeDocument/2006/relationships/diagramData" Target="../diagrams/data3.xml"/><Relationship Id="rId9" Type="http://schemas.openxmlformats.org/officeDocument/2006/relationships/image" Target="../media/image19.jpe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hyperlink" Target="https://www.theanalysisfactor.com/level-of-measurement-not-obvious/" TargetMode="External"/><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png"/><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hyperlink" Target="https://social.stringfestanalytics.com/patreon" TargetMode="External"/><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hyperlink" Target="https://stringfestanalytics.com/book/" TargetMode="External"/><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hyperlink" Target="https://social.stringfestanalytics.com/event-feedback" TargetMode="External"/><Relationship Id="rId4" Type="http://schemas.openxmlformats.org/officeDocument/2006/relationships/image" Target="../media/image12.png"/></Relationships>
</file>

<file path=ppt/slides/_rels/slide3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swiy.co/FW5w" TargetMode="Externa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2.png"/><Relationship Id="rId7" Type="http://schemas.openxmlformats.org/officeDocument/2006/relationships/diagramColors" Target="../diagrams/colors1.xml"/><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8496" y="-2482770"/>
            <a:ext cx="10171472" cy="7459883"/>
          </a:xfrm>
          <a:prstGeom prst="rect">
            <a:avLst/>
          </a:prstGeom>
        </p:spPr>
      </p:pic>
      <p:sp>
        <p:nvSpPr>
          <p:cNvPr id="11" name="TextBox 10"/>
          <p:cNvSpPr txBox="1"/>
          <p:nvPr/>
        </p:nvSpPr>
        <p:spPr>
          <a:xfrm>
            <a:off x="324091" y="1687545"/>
            <a:ext cx="7986531" cy="1200329"/>
          </a:xfrm>
          <a:prstGeom prst="rect">
            <a:avLst/>
          </a:prstGeom>
          <a:noFill/>
        </p:spPr>
        <p:txBody>
          <a:bodyPr wrap="square" rtlCol="0">
            <a:spAutoFit/>
          </a:bodyPr>
          <a:lstStyle/>
          <a:p>
            <a:r>
              <a:rPr lang="en-US" sz="3600" b="1" dirty="0">
                <a:solidFill>
                  <a:srgbClr val="CF3338"/>
                </a:solidFill>
                <a:latin typeface="Pragmatica" panose="020B0403040502020204" pitchFamily="34" charset="0"/>
              </a:rPr>
              <a:t>Introducing Excel dynamic array functions</a:t>
            </a:r>
          </a:p>
        </p:txBody>
      </p:sp>
      <p:pic>
        <p:nvPicPr>
          <p:cNvPr id="5" name="Picture 4" descr="A panda bear with a red and white sign&#10;&#10;Description automatically generated">
            <a:extLst>
              <a:ext uri="{FF2B5EF4-FFF2-40B4-BE49-F238E27FC236}">
                <a16:creationId xmlns:a16="http://schemas.microsoft.com/office/drawing/2014/main" id="{B1B8735B-4CD0-86A8-DA92-006FA59B7C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 y="143285"/>
            <a:ext cx="12190476" cy="6571429"/>
          </a:xfrm>
          <a:prstGeom prst="rect">
            <a:avLst/>
          </a:prstGeom>
        </p:spPr>
      </p:pic>
      <p:pic>
        <p:nvPicPr>
          <p:cNvPr id="3" name="Picture 2" descr="A snake on a computer screen&#10;&#10;Description automatically generated">
            <a:extLst>
              <a:ext uri="{FF2B5EF4-FFF2-40B4-BE49-F238E27FC236}">
                <a16:creationId xmlns:a16="http://schemas.microsoft.com/office/drawing/2014/main" id="{1B69C3EB-9586-F1C6-3E53-DDE32EC794A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2" y="143285"/>
            <a:ext cx="12190476" cy="6571429"/>
          </a:xfrm>
          <a:prstGeom prst="rect">
            <a:avLst/>
          </a:prstGeom>
        </p:spPr>
      </p:pic>
      <p:pic>
        <p:nvPicPr>
          <p:cNvPr id="6" name="Picture 5" descr="A close-up of a graph&#10;&#10;Description automatically generated">
            <a:extLst>
              <a:ext uri="{FF2B5EF4-FFF2-40B4-BE49-F238E27FC236}">
                <a16:creationId xmlns:a16="http://schemas.microsoft.com/office/drawing/2014/main" id="{8F8686B7-68C5-68EB-0F6B-3F82B3BACB9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2" y="143285"/>
            <a:ext cx="12190476" cy="6571429"/>
          </a:xfrm>
          <a:prstGeom prst="rect">
            <a:avLst/>
          </a:prstGeom>
        </p:spPr>
      </p:pic>
    </p:spTree>
    <p:extLst>
      <p:ext uri="{BB962C8B-B14F-4D97-AF65-F5344CB8AC3E}">
        <p14:creationId xmlns:p14="http://schemas.microsoft.com/office/powerpoint/2010/main" val="3556591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 y="35140"/>
            <a:ext cx="2279491" cy="2275845"/>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txBody>
            <a:bodyPr/>
            <a:lstStyle/>
            <a:p>
              <a:endParaRPr lang="en-US" sz="1200"/>
            </a:p>
          </p:txBody>
        </p:sp>
      </p:grpSp>
      <p:grpSp>
        <p:nvGrpSpPr>
          <p:cNvPr id="4" name="Group 4"/>
          <p:cNvGrpSpPr/>
          <p:nvPr/>
        </p:nvGrpSpPr>
        <p:grpSpPr>
          <a:xfrm rot="-10800000">
            <a:off x="-1407106" y="-126123"/>
            <a:ext cx="2814212" cy="2437107"/>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txBody>
            <a:bodyPr/>
            <a:lstStyle/>
            <a:p>
              <a:endParaRPr lang="en-US" sz="1200"/>
            </a:p>
          </p:txBody>
        </p:sp>
      </p:grpSp>
      <p:pic>
        <p:nvPicPr>
          <p:cNvPr id="6" name="Picture 6"/>
          <p:cNvPicPr>
            <a:picLocks noChangeAspect="1"/>
          </p:cNvPicPr>
          <p:nvPr/>
        </p:nvPicPr>
        <p:blipFill>
          <a:blip r:embed="rId3"/>
          <a:srcRect b="44190"/>
          <a:stretch>
            <a:fillRect/>
          </a:stretch>
        </p:blipFill>
        <p:spPr>
          <a:xfrm>
            <a:off x="10730080" y="6176837"/>
            <a:ext cx="1342081" cy="54912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092004" y="176372"/>
            <a:ext cx="10414196" cy="769441"/>
          </a:xfrm>
          <a:prstGeom prst="rect">
            <a:avLst/>
          </a:prstGeom>
        </p:spPr>
        <p:txBody>
          <a:bodyPr wrap="square" lIns="0" tIns="0" rIns="0" bIns="0" rtlCol="0" anchor="t">
            <a:spAutoFit/>
          </a:bodyPr>
          <a:lstStyle/>
          <a:p>
            <a:pPr algn="ctr">
              <a:lnSpc>
                <a:spcPts val="6000"/>
              </a:lnSpc>
            </a:pPr>
            <a:r>
              <a:rPr lang="en-US" sz="5000" spc="250" dirty="0">
                <a:solidFill>
                  <a:srgbClr val="000000"/>
                </a:solidFill>
                <a:latin typeface="League Spartan Bold"/>
              </a:rPr>
              <a:t>“WHICH KIND?”</a:t>
            </a:r>
          </a:p>
        </p:txBody>
      </p:sp>
      <p:graphicFrame>
        <p:nvGraphicFramePr>
          <p:cNvPr id="9" name="Diagram 8">
            <a:extLst>
              <a:ext uri="{FF2B5EF4-FFF2-40B4-BE49-F238E27FC236}">
                <a16:creationId xmlns:a16="http://schemas.microsoft.com/office/drawing/2014/main" id="{13AAF270-07E1-4777-88C1-183BCBF14F26}"/>
              </a:ext>
            </a:extLst>
          </p:cNvPr>
          <p:cNvGraphicFramePr/>
          <p:nvPr/>
        </p:nvGraphicFramePr>
        <p:xfrm>
          <a:off x="1574800" y="657258"/>
          <a:ext cx="9652000" cy="580813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1026" name="Picture 2" descr="Yes, No, Opportunity, Checklist, Box, Cross, Choice">
            <a:extLst>
              <a:ext uri="{FF2B5EF4-FFF2-40B4-BE49-F238E27FC236}">
                <a16:creationId xmlns:a16="http://schemas.microsoft.com/office/drawing/2014/main" id="{5936D417-C474-4D3A-9C43-1D974A3B109E}"/>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74491" y="4857750"/>
            <a:ext cx="3810000" cy="200025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olorful, Marbles, Gems, Candies, Bowl, Marble, Color">
            <a:extLst>
              <a:ext uri="{FF2B5EF4-FFF2-40B4-BE49-F238E27FC236}">
                <a16:creationId xmlns:a16="http://schemas.microsoft.com/office/drawing/2014/main" id="{69B086A6-23C8-4501-B438-B3BCC2FB82AF}"/>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301242" y="5075144"/>
            <a:ext cx="2855973" cy="160648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Bullet Journal, Week, Days, Aesthetic, Calendar">
            <a:extLst>
              <a:ext uri="{FF2B5EF4-FFF2-40B4-BE49-F238E27FC236}">
                <a16:creationId xmlns:a16="http://schemas.microsoft.com/office/drawing/2014/main" id="{D12F8850-CCD3-49B0-B5AE-120D17DB4B32}"/>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9403080" y="4546600"/>
            <a:ext cx="2306320" cy="23063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21032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 y="35140"/>
            <a:ext cx="2279491" cy="2275845"/>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txBody>
            <a:bodyPr/>
            <a:lstStyle/>
            <a:p>
              <a:endParaRPr lang="en-US" sz="1200"/>
            </a:p>
          </p:txBody>
        </p:sp>
      </p:grpSp>
      <p:grpSp>
        <p:nvGrpSpPr>
          <p:cNvPr id="4" name="Group 4"/>
          <p:cNvGrpSpPr/>
          <p:nvPr/>
        </p:nvGrpSpPr>
        <p:grpSpPr>
          <a:xfrm rot="-10800000">
            <a:off x="-1407106" y="-126123"/>
            <a:ext cx="2814212" cy="2437107"/>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txBody>
            <a:bodyPr/>
            <a:lstStyle/>
            <a:p>
              <a:endParaRPr lang="en-US" sz="1200"/>
            </a:p>
          </p:txBody>
        </p:sp>
      </p:grpSp>
      <p:pic>
        <p:nvPicPr>
          <p:cNvPr id="6" name="Picture 6"/>
          <p:cNvPicPr>
            <a:picLocks noChangeAspect="1"/>
          </p:cNvPicPr>
          <p:nvPr/>
        </p:nvPicPr>
        <p:blipFill>
          <a:blip r:embed="rId3"/>
          <a:srcRect b="44190"/>
          <a:stretch>
            <a:fillRect/>
          </a:stretch>
        </p:blipFill>
        <p:spPr>
          <a:xfrm>
            <a:off x="10730080" y="6176837"/>
            <a:ext cx="1342081" cy="54912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092004" y="176372"/>
            <a:ext cx="10414196" cy="769441"/>
          </a:xfrm>
          <a:prstGeom prst="rect">
            <a:avLst/>
          </a:prstGeom>
        </p:spPr>
        <p:txBody>
          <a:bodyPr wrap="square" lIns="0" tIns="0" rIns="0" bIns="0" rtlCol="0" anchor="t">
            <a:spAutoFit/>
          </a:bodyPr>
          <a:lstStyle/>
          <a:p>
            <a:pPr algn="ctr">
              <a:lnSpc>
                <a:spcPts val="6000"/>
              </a:lnSpc>
            </a:pPr>
            <a:r>
              <a:rPr lang="en-US" sz="5000" spc="250" dirty="0">
                <a:solidFill>
                  <a:srgbClr val="000000"/>
                </a:solidFill>
                <a:latin typeface="League Spartan Bold"/>
              </a:rPr>
              <a:t>“HOW MUCH/HOW MANY?”</a:t>
            </a:r>
          </a:p>
        </p:txBody>
      </p:sp>
      <p:graphicFrame>
        <p:nvGraphicFramePr>
          <p:cNvPr id="9" name="Diagram 8">
            <a:extLst>
              <a:ext uri="{FF2B5EF4-FFF2-40B4-BE49-F238E27FC236}">
                <a16:creationId xmlns:a16="http://schemas.microsoft.com/office/drawing/2014/main" id="{13AAF270-07E1-4777-88C1-183BCBF14F26}"/>
              </a:ext>
            </a:extLst>
          </p:cNvPr>
          <p:cNvGraphicFramePr/>
          <p:nvPr/>
        </p:nvGraphicFramePr>
        <p:xfrm>
          <a:off x="2066846" y="1173061"/>
          <a:ext cx="9652000" cy="328264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3074" name="Picture 2" descr="four boys laughing and sitting on grass during daytime">
            <a:extLst>
              <a:ext uri="{FF2B5EF4-FFF2-40B4-BE49-F238E27FC236}">
                <a16:creationId xmlns:a16="http://schemas.microsoft.com/office/drawing/2014/main" id="{35E6E610-F5CC-4F31-A674-5FE1D70D42DF}"/>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981200" y="4455706"/>
            <a:ext cx="3225885" cy="215166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B700ACCD-B172-4A6F-8D27-09CC8F3E5936}"/>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892846" y="4455706"/>
            <a:ext cx="3225886" cy="21516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58519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 y="35140"/>
            <a:ext cx="2279491" cy="2275845"/>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txBody>
            <a:bodyPr/>
            <a:lstStyle/>
            <a:p>
              <a:endParaRPr lang="en-US" sz="1200"/>
            </a:p>
          </p:txBody>
        </p:sp>
      </p:grpSp>
      <p:grpSp>
        <p:nvGrpSpPr>
          <p:cNvPr id="4" name="Group 4"/>
          <p:cNvGrpSpPr/>
          <p:nvPr/>
        </p:nvGrpSpPr>
        <p:grpSpPr>
          <a:xfrm rot="-10800000">
            <a:off x="-1407106" y="-126123"/>
            <a:ext cx="2814212" cy="2437107"/>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txBody>
            <a:bodyPr/>
            <a:lstStyle/>
            <a:p>
              <a:endParaRPr lang="en-US" sz="1200"/>
            </a:p>
          </p:txBody>
        </p:sp>
      </p:grpSp>
      <p:pic>
        <p:nvPicPr>
          <p:cNvPr id="6" name="Picture 6"/>
          <p:cNvPicPr>
            <a:picLocks noChangeAspect="1"/>
          </p:cNvPicPr>
          <p:nvPr/>
        </p:nvPicPr>
        <p:blipFill>
          <a:blip r:embed="rId3"/>
          <a:srcRect b="44190"/>
          <a:stretch>
            <a:fillRect/>
          </a:stretch>
        </p:blipFill>
        <p:spPr>
          <a:xfrm>
            <a:off x="10730080" y="6176837"/>
            <a:ext cx="1342081" cy="54912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092004" y="176372"/>
            <a:ext cx="10414196" cy="769441"/>
          </a:xfrm>
          <a:prstGeom prst="rect">
            <a:avLst/>
          </a:prstGeom>
        </p:spPr>
        <p:txBody>
          <a:bodyPr wrap="square" lIns="0" tIns="0" rIns="0" bIns="0" rtlCol="0" anchor="t">
            <a:spAutoFit/>
          </a:bodyPr>
          <a:lstStyle/>
          <a:p>
            <a:pPr algn="ctr">
              <a:lnSpc>
                <a:spcPts val="6000"/>
              </a:lnSpc>
            </a:pPr>
            <a:r>
              <a:rPr lang="en-US" sz="5000" spc="250" dirty="0">
                <a:solidFill>
                  <a:srgbClr val="000000"/>
                </a:solidFill>
                <a:latin typeface="League Spartan Bold"/>
              </a:rPr>
              <a:t>DON’T HOLD ME TO IT…</a:t>
            </a:r>
          </a:p>
        </p:txBody>
      </p:sp>
      <p:pic>
        <p:nvPicPr>
          <p:cNvPr id="7" name="Picture 6">
            <a:extLst>
              <a:ext uri="{FF2B5EF4-FFF2-40B4-BE49-F238E27FC236}">
                <a16:creationId xmlns:a16="http://schemas.microsoft.com/office/drawing/2014/main" id="{7D523EE6-A6E3-464D-BA91-C8F856AD321F}"/>
              </a:ext>
            </a:extLst>
          </p:cNvPr>
          <p:cNvPicPr>
            <a:picLocks noChangeAspect="1"/>
          </p:cNvPicPr>
          <p:nvPr/>
        </p:nvPicPr>
        <p:blipFill>
          <a:blip r:embed="rId4"/>
          <a:stretch>
            <a:fillRect/>
          </a:stretch>
        </p:blipFill>
        <p:spPr>
          <a:xfrm>
            <a:off x="711200" y="1955800"/>
            <a:ext cx="5104762" cy="2463492"/>
          </a:xfrm>
          <a:prstGeom prst="rect">
            <a:avLst/>
          </a:prstGeom>
        </p:spPr>
      </p:pic>
      <p:sp>
        <p:nvSpPr>
          <p:cNvPr id="10" name="Rectangle 9">
            <a:extLst>
              <a:ext uri="{FF2B5EF4-FFF2-40B4-BE49-F238E27FC236}">
                <a16:creationId xmlns:a16="http://schemas.microsoft.com/office/drawing/2014/main" id="{4B614514-BD6E-44B7-83B7-B5B879E19184}"/>
              </a:ext>
            </a:extLst>
          </p:cNvPr>
          <p:cNvSpPr/>
          <p:nvPr/>
        </p:nvSpPr>
        <p:spPr>
          <a:xfrm>
            <a:off x="0" y="6576640"/>
            <a:ext cx="5278433" cy="276999"/>
          </a:xfrm>
          <a:prstGeom prst="rect">
            <a:avLst/>
          </a:prstGeom>
        </p:spPr>
        <p:txBody>
          <a:bodyPr wrap="none">
            <a:spAutoFit/>
          </a:bodyPr>
          <a:lstStyle/>
          <a:p>
            <a:r>
              <a:rPr lang="en-US" sz="1200" dirty="0"/>
              <a:t>https://news.gallup.com/poll/27973/americans-25-children-ideal-family-size.aspx</a:t>
            </a:r>
          </a:p>
        </p:txBody>
      </p:sp>
      <p:sp>
        <p:nvSpPr>
          <p:cNvPr id="13" name="Rectangle 12">
            <a:extLst>
              <a:ext uri="{FF2B5EF4-FFF2-40B4-BE49-F238E27FC236}">
                <a16:creationId xmlns:a16="http://schemas.microsoft.com/office/drawing/2014/main" id="{C1E9032C-D06C-49FD-ABFB-F95A63D2D40C}"/>
              </a:ext>
            </a:extLst>
          </p:cNvPr>
          <p:cNvSpPr/>
          <p:nvPr/>
        </p:nvSpPr>
        <p:spPr>
          <a:xfrm>
            <a:off x="6299102" y="2141746"/>
            <a:ext cx="5783570" cy="2677656"/>
          </a:xfrm>
          <a:prstGeom prst="rect">
            <a:avLst/>
          </a:prstGeom>
        </p:spPr>
        <p:txBody>
          <a:bodyPr wrap="square">
            <a:spAutoFit/>
          </a:bodyPr>
          <a:lstStyle/>
          <a:p>
            <a:r>
              <a:rPr lang="en-US" sz="2400" dirty="0">
                <a:latin typeface="Gidole" panose="020B0604020202020204" charset="0"/>
              </a:rPr>
              <a:t>Treat discrete as continuous (maybe) when:</a:t>
            </a:r>
          </a:p>
          <a:p>
            <a:pPr marL="190510" indent="-190510">
              <a:buFont typeface="Arial" panose="020B0604020202020204" pitchFamily="34" charset="0"/>
              <a:buChar char="•"/>
            </a:pPr>
            <a:endParaRPr lang="en-US" sz="2400" dirty="0">
              <a:latin typeface="Gidole" panose="020B0604020202020204" charset="0"/>
            </a:endParaRPr>
          </a:p>
          <a:p>
            <a:pPr marL="190510" indent="-190510">
              <a:buFont typeface="Arial" panose="020B0604020202020204" pitchFamily="34" charset="0"/>
              <a:buChar char="•"/>
            </a:pPr>
            <a:r>
              <a:rPr lang="en-US" sz="2400" dirty="0">
                <a:latin typeface="Gidole" panose="020B0604020202020204" charset="0"/>
              </a:rPr>
              <a:t>Large number of observations</a:t>
            </a:r>
          </a:p>
          <a:p>
            <a:pPr marL="190510" indent="-190510">
              <a:buFont typeface="Arial" panose="020B0604020202020204" pitchFamily="34" charset="0"/>
              <a:buChar char="•"/>
            </a:pPr>
            <a:r>
              <a:rPr lang="en-US" sz="2400" dirty="0">
                <a:latin typeface="Gidole" panose="020B0604020202020204" charset="0"/>
              </a:rPr>
              <a:t>Large number of values an observation can take</a:t>
            </a:r>
          </a:p>
          <a:p>
            <a:pPr marL="190510" indent="-190510">
              <a:buFont typeface="Arial" panose="020B0604020202020204" pitchFamily="34" charset="0"/>
              <a:buChar char="•"/>
            </a:pPr>
            <a:endParaRPr lang="en-US" sz="2400" dirty="0">
              <a:latin typeface="Gidole" panose="020B0604020202020204" charset="0"/>
            </a:endParaRPr>
          </a:p>
        </p:txBody>
      </p:sp>
    </p:spTree>
    <p:extLst>
      <p:ext uri="{BB962C8B-B14F-4D97-AF65-F5344CB8AC3E}">
        <p14:creationId xmlns:p14="http://schemas.microsoft.com/office/powerpoint/2010/main" val="40097115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805996" y="386559"/>
            <a:ext cx="2133600" cy="784510"/>
          </a:xfrm>
          <a:prstGeom prst="rect">
            <a:avLst/>
          </a:prstGeom>
        </p:spPr>
        <p:txBody>
          <a:bodyPr lIns="0" tIns="0" rIns="0" bIns="0" rtlCol="0" anchor="t">
            <a:spAutoFit/>
          </a:bodyPr>
          <a:lstStyle/>
          <a:p>
            <a:pPr>
              <a:lnSpc>
                <a:spcPts val="6720"/>
              </a:lnSpc>
              <a:spcBef>
                <a:spcPct val="0"/>
              </a:spcBef>
            </a:pPr>
            <a:r>
              <a:rPr lang="en-US" sz="4800" dirty="0">
                <a:solidFill>
                  <a:srgbClr val="000000"/>
                </a:solidFill>
                <a:latin typeface="Open Sans Extra Bold"/>
              </a:rPr>
              <a:t>DRILL</a:t>
            </a:r>
          </a:p>
        </p:txBody>
      </p:sp>
      <p:sp>
        <p:nvSpPr>
          <p:cNvPr id="10" name="TextBox 10"/>
          <p:cNvSpPr txBox="1"/>
          <p:nvPr/>
        </p:nvSpPr>
        <p:spPr>
          <a:xfrm>
            <a:off x="805996" y="1147289"/>
            <a:ext cx="5976625" cy="1433790"/>
          </a:xfrm>
          <a:prstGeom prst="rect">
            <a:avLst/>
          </a:prstGeom>
        </p:spPr>
        <p:txBody>
          <a:bodyPr lIns="0" tIns="0" rIns="0" bIns="0" rtlCol="0" anchor="t">
            <a:spAutoFit/>
          </a:bodyPr>
          <a:lstStyle/>
          <a:p>
            <a:pPr marL="535967" lvl="1" indent="-304815">
              <a:lnSpc>
                <a:spcPts val="3920"/>
              </a:lnSpc>
              <a:buFont typeface="Arial" panose="020B0604020202020204" pitchFamily="34" charset="0"/>
              <a:buChar char="•"/>
            </a:pPr>
            <a:r>
              <a:rPr lang="en-US" sz="2000" dirty="0">
                <a:solidFill>
                  <a:srgbClr val="000000"/>
                </a:solidFill>
                <a:latin typeface="Gidole" panose="020B0604020202020204" charset="0"/>
              </a:rPr>
              <a:t>File: </a:t>
            </a:r>
            <a:r>
              <a:rPr lang="en-US" sz="2000" dirty="0">
                <a:solidFill>
                  <a:srgbClr val="000000"/>
                </a:solidFill>
                <a:latin typeface="Roboto Mono" pitchFamily="2" charset="0"/>
                <a:ea typeface="Roboto Mono" pitchFamily="2" charset="0"/>
              </a:rPr>
              <a:t>star.xlsx</a:t>
            </a:r>
          </a:p>
          <a:p>
            <a:pPr marL="535967" lvl="1" indent="-304815">
              <a:lnSpc>
                <a:spcPts val="3920"/>
              </a:lnSpc>
              <a:buFont typeface="Arial" panose="020B0604020202020204" pitchFamily="34" charset="0"/>
              <a:buChar char="•"/>
            </a:pPr>
            <a:r>
              <a:rPr lang="en-US" sz="2000" dirty="0">
                <a:solidFill>
                  <a:srgbClr val="000000"/>
                </a:solidFill>
                <a:latin typeface="Gidole" panose="020B0604020202020204" charset="0"/>
              </a:rPr>
              <a:t>What type is each variable?</a:t>
            </a:r>
          </a:p>
          <a:p>
            <a:pPr marL="535967" lvl="1" indent="-304815">
              <a:lnSpc>
                <a:spcPts val="3920"/>
              </a:lnSpc>
              <a:buFont typeface="Arial" panose="020B0604020202020204" pitchFamily="34" charset="0"/>
              <a:buChar char="•"/>
            </a:pPr>
            <a:r>
              <a:rPr lang="en-US" sz="2000" dirty="0">
                <a:solidFill>
                  <a:srgbClr val="000000"/>
                </a:solidFill>
                <a:latin typeface="Gidole" panose="020B0604020202020204" charset="0"/>
              </a:rPr>
              <a:t>(Don’t be afraid to poke at the data!)</a:t>
            </a:r>
          </a:p>
        </p:txBody>
      </p:sp>
      <p:graphicFrame>
        <p:nvGraphicFramePr>
          <p:cNvPr id="89" name="Table 89">
            <a:extLst>
              <a:ext uri="{FF2B5EF4-FFF2-40B4-BE49-F238E27FC236}">
                <a16:creationId xmlns:a16="http://schemas.microsoft.com/office/drawing/2014/main" id="{A9518A22-9A5B-422B-A311-731ADD1D01D6}"/>
              </a:ext>
            </a:extLst>
          </p:cNvPr>
          <p:cNvGraphicFramePr>
            <a:graphicFrameLocks noGrp="1"/>
          </p:cNvGraphicFramePr>
          <p:nvPr/>
        </p:nvGraphicFramePr>
        <p:xfrm>
          <a:off x="558800" y="3000499"/>
          <a:ext cx="11175999" cy="3596640"/>
        </p:xfrm>
        <a:graphic>
          <a:graphicData uri="http://schemas.openxmlformats.org/drawingml/2006/table">
            <a:tbl>
              <a:tblPr firstRow="1" bandRow="1">
                <a:tableStyleId>{72833802-FEF1-4C79-8D5D-14CF1EAF98D9}</a:tableStyleId>
              </a:tblPr>
              <a:tblGrid>
                <a:gridCol w="3725333">
                  <a:extLst>
                    <a:ext uri="{9D8B030D-6E8A-4147-A177-3AD203B41FA5}">
                      <a16:colId xmlns:a16="http://schemas.microsoft.com/office/drawing/2014/main" val="43855384"/>
                    </a:ext>
                  </a:extLst>
                </a:gridCol>
                <a:gridCol w="3725333">
                  <a:extLst>
                    <a:ext uri="{9D8B030D-6E8A-4147-A177-3AD203B41FA5}">
                      <a16:colId xmlns:a16="http://schemas.microsoft.com/office/drawing/2014/main" val="1146283304"/>
                    </a:ext>
                  </a:extLst>
                </a:gridCol>
                <a:gridCol w="3725333">
                  <a:extLst>
                    <a:ext uri="{9D8B030D-6E8A-4147-A177-3AD203B41FA5}">
                      <a16:colId xmlns:a16="http://schemas.microsoft.com/office/drawing/2014/main" val="1708182666"/>
                    </a:ext>
                  </a:extLst>
                </a:gridCol>
              </a:tblGrid>
              <a:tr h="365760">
                <a:tc>
                  <a:txBody>
                    <a:bodyPr/>
                    <a:lstStyle/>
                    <a:p>
                      <a:r>
                        <a:rPr lang="en-US" sz="2000" dirty="0">
                          <a:latin typeface="Gidole" panose="020B0604020202020204" charset="0"/>
                        </a:rPr>
                        <a:t>Variable</a:t>
                      </a:r>
                    </a:p>
                  </a:txBody>
                  <a:tcPr marL="60960" marR="60960" marT="30480" marB="30480">
                    <a:solidFill>
                      <a:srgbClr val="CF3338"/>
                    </a:solidFill>
                  </a:tcPr>
                </a:tc>
                <a:tc>
                  <a:txBody>
                    <a:bodyPr/>
                    <a:lstStyle/>
                    <a:p>
                      <a:r>
                        <a:rPr lang="en-US" sz="2000" dirty="0">
                          <a:latin typeface="Gidole" panose="020B0604020202020204" charset="0"/>
                        </a:rPr>
                        <a:t>Description</a:t>
                      </a:r>
                    </a:p>
                  </a:txBody>
                  <a:tcPr marL="60960" marR="60960" marT="30480" marB="30480">
                    <a:solidFill>
                      <a:srgbClr val="CF3338"/>
                    </a:solidFill>
                  </a:tcPr>
                </a:tc>
                <a:tc>
                  <a:txBody>
                    <a:bodyPr/>
                    <a:lstStyle/>
                    <a:p>
                      <a:r>
                        <a:rPr lang="en-US" sz="2000" dirty="0">
                          <a:latin typeface="Gidole" panose="020B0604020202020204" charset="0"/>
                        </a:rPr>
                        <a:t>Type?</a:t>
                      </a:r>
                    </a:p>
                  </a:txBody>
                  <a:tcPr marL="60960" marR="60960" marT="30480" marB="30480">
                    <a:solidFill>
                      <a:srgbClr val="CF3338"/>
                    </a:solidFill>
                  </a:tcPr>
                </a:tc>
                <a:extLst>
                  <a:ext uri="{0D108BD9-81ED-4DB2-BD59-A6C34878D82A}">
                    <a16:rowId xmlns:a16="http://schemas.microsoft.com/office/drawing/2014/main" val="1685335321"/>
                  </a:ext>
                </a:extLst>
              </a:tr>
              <a:tr h="365760">
                <a:tc>
                  <a:txBody>
                    <a:bodyPr/>
                    <a:lstStyle/>
                    <a:p>
                      <a:r>
                        <a:rPr lang="en-US" sz="2000" dirty="0" err="1">
                          <a:latin typeface="Roboto Mono" pitchFamily="2" charset="0"/>
                          <a:ea typeface="Roboto Mono" pitchFamily="2" charset="0"/>
                        </a:rPr>
                        <a:t>tmathssk</a:t>
                      </a:r>
                      <a:endParaRPr lang="en-US" sz="2000" dirty="0">
                        <a:latin typeface="Roboto Mono" pitchFamily="2" charset="0"/>
                        <a:ea typeface="Roboto Mono" pitchFamily="2" charset="0"/>
                      </a:endParaRPr>
                    </a:p>
                  </a:txBody>
                  <a:tcPr marL="60960" marR="60960" marT="30480" marB="30480"/>
                </a:tc>
                <a:tc>
                  <a:txBody>
                    <a:bodyPr/>
                    <a:lstStyle/>
                    <a:p>
                      <a:r>
                        <a:rPr lang="en-US" sz="2000" dirty="0">
                          <a:latin typeface="Gidole" panose="020B0604020202020204" charset="0"/>
                        </a:rPr>
                        <a:t>Total math scaled score</a:t>
                      </a:r>
                    </a:p>
                  </a:txBody>
                  <a:tcPr marL="60960" marR="60960" marT="30480" marB="30480"/>
                </a:tc>
                <a:tc>
                  <a:txBody>
                    <a:bodyPr/>
                    <a:lstStyle/>
                    <a:p>
                      <a:endParaRPr lang="en-US" sz="2000">
                        <a:latin typeface="Gidole" panose="020B0604020202020204" charset="0"/>
                      </a:endParaRPr>
                    </a:p>
                  </a:txBody>
                  <a:tcPr marL="60960" marR="60960" marT="30480" marB="30480"/>
                </a:tc>
                <a:extLst>
                  <a:ext uri="{0D108BD9-81ED-4DB2-BD59-A6C34878D82A}">
                    <a16:rowId xmlns:a16="http://schemas.microsoft.com/office/drawing/2014/main" val="787104677"/>
                  </a:ext>
                </a:extLst>
              </a:tr>
              <a:tr h="365760">
                <a:tc>
                  <a:txBody>
                    <a:bodyPr/>
                    <a:lstStyle/>
                    <a:p>
                      <a:r>
                        <a:rPr lang="en-US" sz="2000" dirty="0" err="1">
                          <a:latin typeface="Roboto Mono" pitchFamily="2" charset="0"/>
                          <a:ea typeface="Roboto Mono" pitchFamily="2" charset="0"/>
                        </a:rPr>
                        <a:t>treadssk</a:t>
                      </a:r>
                      <a:endParaRPr lang="en-US" sz="2000" dirty="0">
                        <a:latin typeface="Roboto Mono" pitchFamily="2" charset="0"/>
                        <a:ea typeface="Roboto Mono" pitchFamily="2" charset="0"/>
                      </a:endParaRPr>
                    </a:p>
                  </a:txBody>
                  <a:tcPr marL="60960" marR="60960" marT="30480" marB="30480"/>
                </a:tc>
                <a:tc>
                  <a:txBody>
                    <a:bodyPr/>
                    <a:lstStyle/>
                    <a:p>
                      <a:r>
                        <a:rPr lang="en-US" sz="2000" dirty="0">
                          <a:latin typeface="Gidole" panose="020B0604020202020204" charset="0"/>
                        </a:rPr>
                        <a:t>Total reading scaled score</a:t>
                      </a:r>
                    </a:p>
                  </a:txBody>
                  <a:tcPr marL="60960" marR="60960" marT="30480" marB="30480"/>
                </a:tc>
                <a:tc>
                  <a:txBody>
                    <a:bodyPr/>
                    <a:lstStyle/>
                    <a:p>
                      <a:endParaRPr lang="en-US" sz="2000">
                        <a:latin typeface="Gidole" panose="020B0604020202020204" charset="0"/>
                      </a:endParaRPr>
                    </a:p>
                  </a:txBody>
                  <a:tcPr marL="60960" marR="60960" marT="30480" marB="30480"/>
                </a:tc>
                <a:extLst>
                  <a:ext uri="{0D108BD9-81ED-4DB2-BD59-A6C34878D82A}">
                    <a16:rowId xmlns:a16="http://schemas.microsoft.com/office/drawing/2014/main" val="1485117769"/>
                  </a:ext>
                </a:extLst>
              </a:tr>
              <a:tr h="365760">
                <a:tc>
                  <a:txBody>
                    <a:bodyPr/>
                    <a:lstStyle/>
                    <a:p>
                      <a:r>
                        <a:rPr lang="en-US" sz="2000" dirty="0" err="1">
                          <a:latin typeface="Roboto Mono" pitchFamily="2" charset="0"/>
                          <a:ea typeface="Roboto Mono" pitchFamily="2" charset="0"/>
                        </a:rPr>
                        <a:t>classk</a:t>
                      </a:r>
                      <a:endParaRPr lang="en-US" sz="2000" dirty="0">
                        <a:latin typeface="Roboto Mono" pitchFamily="2" charset="0"/>
                        <a:ea typeface="Roboto Mono" pitchFamily="2" charset="0"/>
                      </a:endParaRPr>
                    </a:p>
                  </a:txBody>
                  <a:tcPr marL="60960" marR="60960" marT="30480" marB="30480"/>
                </a:tc>
                <a:tc>
                  <a:txBody>
                    <a:bodyPr/>
                    <a:lstStyle/>
                    <a:p>
                      <a:r>
                        <a:rPr lang="en-US" sz="2000" dirty="0">
                          <a:latin typeface="Gidole" panose="020B0604020202020204" charset="0"/>
                        </a:rPr>
                        <a:t>Type of class</a:t>
                      </a:r>
                    </a:p>
                  </a:txBody>
                  <a:tcPr marL="60960" marR="60960" marT="30480" marB="30480"/>
                </a:tc>
                <a:tc>
                  <a:txBody>
                    <a:bodyPr/>
                    <a:lstStyle/>
                    <a:p>
                      <a:endParaRPr lang="en-US" sz="2000">
                        <a:latin typeface="Gidole" panose="020B0604020202020204" charset="0"/>
                      </a:endParaRPr>
                    </a:p>
                  </a:txBody>
                  <a:tcPr marL="60960" marR="60960" marT="30480" marB="30480"/>
                </a:tc>
                <a:extLst>
                  <a:ext uri="{0D108BD9-81ED-4DB2-BD59-A6C34878D82A}">
                    <a16:rowId xmlns:a16="http://schemas.microsoft.com/office/drawing/2014/main" val="3931548709"/>
                  </a:ext>
                </a:extLst>
              </a:tr>
              <a:tr h="670560">
                <a:tc>
                  <a:txBody>
                    <a:bodyPr/>
                    <a:lstStyle/>
                    <a:p>
                      <a:r>
                        <a:rPr lang="en-US" sz="2000" dirty="0" err="1">
                          <a:latin typeface="Roboto Mono" pitchFamily="2" charset="0"/>
                          <a:ea typeface="Roboto Mono" pitchFamily="2" charset="0"/>
                        </a:rPr>
                        <a:t>totexpk</a:t>
                      </a:r>
                      <a:endParaRPr lang="en-US" sz="2000" dirty="0">
                        <a:latin typeface="Roboto Mono" pitchFamily="2" charset="0"/>
                        <a:ea typeface="Roboto Mono" pitchFamily="2" charset="0"/>
                      </a:endParaRPr>
                    </a:p>
                  </a:txBody>
                  <a:tcPr marL="60960" marR="60960" marT="30480" marB="30480"/>
                </a:tc>
                <a:tc>
                  <a:txBody>
                    <a:bodyPr/>
                    <a:lstStyle/>
                    <a:p>
                      <a:r>
                        <a:rPr lang="en-US" sz="2000" dirty="0">
                          <a:latin typeface="Gidole" panose="020B0604020202020204" charset="0"/>
                        </a:rPr>
                        <a:t>Years of total teaching experience</a:t>
                      </a:r>
                    </a:p>
                  </a:txBody>
                  <a:tcPr marL="60960" marR="60960" marT="30480" marB="30480"/>
                </a:tc>
                <a:tc>
                  <a:txBody>
                    <a:bodyPr/>
                    <a:lstStyle/>
                    <a:p>
                      <a:endParaRPr lang="en-US" sz="2000" dirty="0">
                        <a:latin typeface="Gidole" panose="020B0604020202020204" charset="0"/>
                      </a:endParaRPr>
                    </a:p>
                  </a:txBody>
                  <a:tcPr marL="60960" marR="60960" marT="30480" marB="30480"/>
                </a:tc>
                <a:extLst>
                  <a:ext uri="{0D108BD9-81ED-4DB2-BD59-A6C34878D82A}">
                    <a16:rowId xmlns:a16="http://schemas.microsoft.com/office/drawing/2014/main" val="3268049934"/>
                  </a:ext>
                </a:extLst>
              </a:tr>
              <a:tr h="365760">
                <a:tc>
                  <a:txBody>
                    <a:bodyPr/>
                    <a:lstStyle/>
                    <a:p>
                      <a:r>
                        <a:rPr lang="en-US" sz="2000" dirty="0">
                          <a:latin typeface="Roboto Mono" pitchFamily="2" charset="0"/>
                          <a:ea typeface="Roboto Mono" pitchFamily="2" charset="0"/>
                        </a:rPr>
                        <a:t>sex</a:t>
                      </a:r>
                    </a:p>
                  </a:txBody>
                  <a:tcPr marL="60960" marR="60960" marT="30480" marB="30480"/>
                </a:tc>
                <a:tc>
                  <a:txBody>
                    <a:bodyPr/>
                    <a:lstStyle/>
                    <a:p>
                      <a:r>
                        <a:rPr lang="en-US" sz="2000" dirty="0">
                          <a:latin typeface="Gidole" panose="020B0604020202020204" charset="0"/>
                        </a:rPr>
                        <a:t>Sex</a:t>
                      </a:r>
                    </a:p>
                  </a:txBody>
                  <a:tcPr marL="60960" marR="60960" marT="30480" marB="30480"/>
                </a:tc>
                <a:tc>
                  <a:txBody>
                    <a:bodyPr/>
                    <a:lstStyle/>
                    <a:p>
                      <a:endParaRPr lang="en-US" sz="2000" dirty="0">
                        <a:latin typeface="Gidole" panose="020B0604020202020204" charset="0"/>
                      </a:endParaRPr>
                    </a:p>
                  </a:txBody>
                  <a:tcPr marL="60960" marR="60960" marT="30480" marB="30480"/>
                </a:tc>
                <a:extLst>
                  <a:ext uri="{0D108BD9-81ED-4DB2-BD59-A6C34878D82A}">
                    <a16:rowId xmlns:a16="http://schemas.microsoft.com/office/drawing/2014/main" val="3402517326"/>
                  </a:ext>
                </a:extLst>
              </a:tr>
              <a:tr h="365760">
                <a:tc>
                  <a:txBody>
                    <a:bodyPr/>
                    <a:lstStyle/>
                    <a:p>
                      <a:r>
                        <a:rPr lang="en-US" sz="2000" dirty="0" err="1">
                          <a:latin typeface="Roboto Mono" pitchFamily="2" charset="0"/>
                          <a:ea typeface="Roboto Mono" pitchFamily="2" charset="0"/>
                        </a:rPr>
                        <a:t>freelunk</a:t>
                      </a:r>
                      <a:endParaRPr lang="en-US" sz="2000" dirty="0">
                        <a:latin typeface="Roboto Mono" pitchFamily="2" charset="0"/>
                        <a:ea typeface="Roboto Mono" pitchFamily="2" charset="0"/>
                      </a:endParaRPr>
                    </a:p>
                  </a:txBody>
                  <a:tcPr marL="60960" marR="60960" marT="30480" marB="30480"/>
                </a:tc>
                <a:tc>
                  <a:txBody>
                    <a:bodyPr/>
                    <a:lstStyle/>
                    <a:p>
                      <a:r>
                        <a:rPr lang="en-US" sz="2000" dirty="0">
                          <a:latin typeface="Gidole" panose="020B0604020202020204" charset="0"/>
                        </a:rPr>
                        <a:t>Qualified for free lunch?</a:t>
                      </a:r>
                    </a:p>
                  </a:txBody>
                  <a:tcPr marL="60960" marR="60960" marT="30480" marB="30480"/>
                </a:tc>
                <a:tc>
                  <a:txBody>
                    <a:bodyPr/>
                    <a:lstStyle/>
                    <a:p>
                      <a:endParaRPr lang="en-US" sz="2000" dirty="0">
                        <a:latin typeface="Gidole" panose="020B0604020202020204" charset="0"/>
                      </a:endParaRPr>
                    </a:p>
                  </a:txBody>
                  <a:tcPr marL="60960" marR="60960" marT="30480" marB="30480"/>
                </a:tc>
                <a:extLst>
                  <a:ext uri="{0D108BD9-81ED-4DB2-BD59-A6C34878D82A}">
                    <a16:rowId xmlns:a16="http://schemas.microsoft.com/office/drawing/2014/main" val="1047927436"/>
                  </a:ext>
                </a:extLst>
              </a:tr>
              <a:tr h="365760">
                <a:tc>
                  <a:txBody>
                    <a:bodyPr/>
                    <a:lstStyle/>
                    <a:p>
                      <a:r>
                        <a:rPr lang="en-US" sz="2000" dirty="0">
                          <a:latin typeface="Roboto Mono" pitchFamily="2" charset="0"/>
                          <a:ea typeface="Roboto Mono" pitchFamily="2" charset="0"/>
                        </a:rPr>
                        <a:t>race</a:t>
                      </a:r>
                    </a:p>
                  </a:txBody>
                  <a:tcPr marL="60960" marR="60960" marT="30480" marB="30480"/>
                </a:tc>
                <a:tc>
                  <a:txBody>
                    <a:bodyPr/>
                    <a:lstStyle/>
                    <a:p>
                      <a:r>
                        <a:rPr lang="en-US" sz="2000" dirty="0">
                          <a:latin typeface="Gidole" panose="020B0604020202020204" charset="0"/>
                        </a:rPr>
                        <a:t>Race</a:t>
                      </a:r>
                    </a:p>
                  </a:txBody>
                  <a:tcPr marL="60960" marR="60960" marT="30480" marB="30480"/>
                </a:tc>
                <a:tc>
                  <a:txBody>
                    <a:bodyPr/>
                    <a:lstStyle/>
                    <a:p>
                      <a:endParaRPr lang="en-US" sz="2000" dirty="0">
                        <a:latin typeface="Gidole" panose="020B0604020202020204" charset="0"/>
                      </a:endParaRPr>
                    </a:p>
                  </a:txBody>
                  <a:tcPr marL="60960" marR="60960" marT="30480" marB="30480"/>
                </a:tc>
                <a:extLst>
                  <a:ext uri="{0D108BD9-81ED-4DB2-BD59-A6C34878D82A}">
                    <a16:rowId xmlns:a16="http://schemas.microsoft.com/office/drawing/2014/main" val="1440065022"/>
                  </a:ext>
                </a:extLst>
              </a:tr>
              <a:tr h="365760">
                <a:tc>
                  <a:txBody>
                    <a:bodyPr/>
                    <a:lstStyle/>
                    <a:p>
                      <a:r>
                        <a:rPr lang="en-US" sz="2000" dirty="0" err="1">
                          <a:latin typeface="Roboto Mono" pitchFamily="2" charset="0"/>
                          <a:ea typeface="Roboto Mono" pitchFamily="2" charset="0"/>
                        </a:rPr>
                        <a:t>schidkn</a:t>
                      </a:r>
                      <a:endParaRPr lang="en-US" sz="2000" dirty="0">
                        <a:latin typeface="Roboto Mono" pitchFamily="2" charset="0"/>
                        <a:ea typeface="Roboto Mono" pitchFamily="2" charset="0"/>
                      </a:endParaRPr>
                    </a:p>
                  </a:txBody>
                  <a:tcPr marL="60960" marR="60960" marT="30480" marB="30480"/>
                </a:tc>
                <a:tc>
                  <a:txBody>
                    <a:bodyPr/>
                    <a:lstStyle/>
                    <a:p>
                      <a:r>
                        <a:rPr lang="en-US" sz="2000" dirty="0">
                          <a:latin typeface="Gidole" panose="020B0604020202020204" charset="0"/>
                        </a:rPr>
                        <a:t>School indicator</a:t>
                      </a:r>
                    </a:p>
                  </a:txBody>
                  <a:tcPr marL="60960" marR="60960" marT="30480" marB="30480"/>
                </a:tc>
                <a:tc>
                  <a:txBody>
                    <a:bodyPr/>
                    <a:lstStyle/>
                    <a:p>
                      <a:endParaRPr lang="en-US" sz="2000" dirty="0">
                        <a:latin typeface="Gidole" panose="020B0604020202020204" charset="0"/>
                      </a:endParaRPr>
                    </a:p>
                  </a:txBody>
                  <a:tcPr marL="60960" marR="60960" marT="30480" marB="30480"/>
                </a:tc>
                <a:extLst>
                  <a:ext uri="{0D108BD9-81ED-4DB2-BD59-A6C34878D82A}">
                    <a16:rowId xmlns:a16="http://schemas.microsoft.com/office/drawing/2014/main" val="1728037272"/>
                  </a:ext>
                </a:extLst>
              </a:tr>
            </a:tbl>
          </a:graphicData>
        </a:graphic>
      </p:graphicFrame>
      <p:pic>
        <p:nvPicPr>
          <p:cNvPr id="92" name="Picture 91">
            <a:extLst>
              <a:ext uri="{FF2B5EF4-FFF2-40B4-BE49-F238E27FC236}">
                <a16:creationId xmlns:a16="http://schemas.microsoft.com/office/drawing/2014/main" id="{19DF61BB-E919-47A8-A709-024329355A73}"/>
              </a:ext>
            </a:extLst>
          </p:cNvPr>
          <p:cNvPicPr>
            <a:picLocks noChangeAspect="1"/>
          </p:cNvPicPr>
          <p:nvPr/>
        </p:nvPicPr>
        <p:blipFill>
          <a:blip r:embed="rId4"/>
          <a:stretch>
            <a:fillRect/>
          </a:stretch>
        </p:blipFill>
        <p:spPr>
          <a:xfrm>
            <a:off x="6654800" y="370864"/>
            <a:ext cx="3708400" cy="2423954"/>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805996" y="386559"/>
            <a:ext cx="2133600" cy="784510"/>
          </a:xfrm>
          <a:prstGeom prst="rect">
            <a:avLst/>
          </a:prstGeom>
        </p:spPr>
        <p:txBody>
          <a:bodyPr lIns="0" tIns="0" rIns="0" bIns="0" rtlCol="0" anchor="t">
            <a:spAutoFit/>
          </a:bodyPr>
          <a:lstStyle/>
          <a:p>
            <a:pPr>
              <a:lnSpc>
                <a:spcPts val="6720"/>
              </a:lnSpc>
              <a:spcBef>
                <a:spcPct val="0"/>
              </a:spcBef>
            </a:pPr>
            <a:r>
              <a:rPr lang="en-US" sz="4800" dirty="0">
                <a:solidFill>
                  <a:srgbClr val="000000"/>
                </a:solidFill>
                <a:latin typeface="Open Sans Extra Bold"/>
              </a:rPr>
              <a:t>DRILL</a:t>
            </a:r>
          </a:p>
        </p:txBody>
      </p:sp>
      <p:sp>
        <p:nvSpPr>
          <p:cNvPr id="10" name="TextBox 10"/>
          <p:cNvSpPr txBox="1"/>
          <p:nvPr/>
        </p:nvSpPr>
        <p:spPr>
          <a:xfrm>
            <a:off x="805996" y="1147290"/>
            <a:ext cx="5976625" cy="1789657"/>
          </a:xfrm>
          <a:prstGeom prst="rect">
            <a:avLst/>
          </a:prstGeom>
        </p:spPr>
        <p:txBody>
          <a:bodyPr lIns="0" tIns="0" rIns="0" bIns="0" rtlCol="0" anchor="t">
            <a:spAutoFit/>
          </a:bodyPr>
          <a:lstStyle/>
          <a:p>
            <a:pPr marL="535967" lvl="1" indent="-304815">
              <a:lnSpc>
                <a:spcPct val="150000"/>
              </a:lnSpc>
              <a:buFont typeface="Arial" panose="020B0604020202020204" pitchFamily="34" charset="0"/>
              <a:buChar char="•"/>
            </a:pPr>
            <a:r>
              <a:rPr lang="en-US" sz="2000" dirty="0">
                <a:solidFill>
                  <a:srgbClr val="000000"/>
                </a:solidFill>
                <a:latin typeface="Gidole" panose="020B0604020202020204" charset="0"/>
              </a:rPr>
              <a:t>File: </a:t>
            </a:r>
            <a:r>
              <a:rPr lang="en-US" sz="2000" dirty="0">
                <a:solidFill>
                  <a:srgbClr val="000000"/>
                </a:solidFill>
                <a:latin typeface="Roboto Mono" pitchFamily="2" charset="0"/>
                <a:ea typeface="Roboto Mono" pitchFamily="2" charset="0"/>
              </a:rPr>
              <a:t>star.xlsx</a:t>
            </a:r>
          </a:p>
          <a:p>
            <a:pPr marL="535967" lvl="1" indent="-304815">
              <a:lnSpc>
                <a:spcPct val="150000"/>
              </a:lnSpc>
              <a:buFont typeface="Arial" panose="020B0604020202020204" pitchFamily="34" charset="0"/>
              <a:buChar char="•"/>
            </a:pPr>
            <a:r>
              <a:rPr lang="en-US" sz="2000" dirty="0">
                <a:solidFill>
                  <a:srgbClr val="000000"/>
                </a:solidFill>
                <a:latin typeface="Gidole" panose="020B0604020202020204" charset="0"/>
              </a:rPr>
              <a:t>What type is each variable?</a:t>
            </a:r>
          </a:p>
          <a:p>
            <a:pPr marL="535967" lvl="1" indent="-304815">
              <a:lnSpc>
                <a:spcPct val="150000"/>
              </a:lnSpc>
              <a:buFont typeface="Arial" panose="020B0604020202020204" pitchFamily="34" charset="0"/>
              <a:buChar char="•"/>
            </a:pPr>
            <a:r>
              <a:rPr lang="en-US" sz="2000" dirty="0">
                <a:solidFill>
                  <a:srgbClr val="000000"/>
                </a:solidFill>
                <a:latin typeface="Gidole" panose="020B0604020202020204" charset="0"/>
              </a:rPr>
              <a:t>(Don’t be afraid to poke at the data!)</a:t>
            </a:r>
          </a:p>
          <a:p>
            <a:pPr marL="840782" lvl="2" indent="-304815">
              <a:lnSpc>
                <a:spcPct val="150000"/>
              </a:lnSpc>
              <a:buFont typeface="Arial" panose="020B0604020202020204" pitchFamily="34" charset="0"/>
              <a:buChar char="•"/>
            </a:pPr>
            <a:r>
              <a:rPr lang="en-US" sz="2000" dirty="0">
                <a:solidFill>
                  <a:srgbClr val="000000"/>
                </a:solidFill>
                <a:latin typeface="Gidole" panose="020B0604020202020204" charset="0"/>
              </a:rPr>
              <a:t>(Filtering for now…)</a:t>
            </a:r>
          </a:p>
        </p:txBody>
      </p:sp>
      <p:graphicFrame>
        <p:nvGraphicFramePr>
          <p:cNvPr id="89" name="Table 89">
            <a:extLst>
              <a:ext uri="{FF2B5EF4-FFF2-40B4-BE49-F238E27FC236}">
                <a16:creationId xmlns:a16="http://schemas.microsoft.com/office/drawing/2014/main" id="{A9518A22-9A5B-422B-A311-731ADD1D01D6}"/>
              </a:ext>
            </a:extLst>
          </p:cNvPr>
          <p:cNvGraphicFramePr>
            <a:graphicFrameLocks noGrp="1"/>
          </p:cNvGraphicFramePr>
          <p:nvPr/>
        </p:nvGraphicFramePr>
        <p:xfrm>
          <a:off x="558800" y="3000499"/>
          <a:ext cx="11175999" cy="3596640"/>
        </p:xfrm>
        <a:graphic>
          <a:graphicData uri="http://schemas.openxmlformats.org/drawingml/2006/table">
            <a:tbl>
              <a:tblPr firstRow="1" bandRow="1">
                <a:tableStyleId>{72833802-FEF1-4C79-8D5D-14CF1EAF98D9}</a:tableStyleId>
              </a:tblPr>
              <a:tblGrid>
                <a:gridCol w="3725333">
                  <a:extLst>
                    <a:ext uri="{9D8B030D-6E8A-4147-A177-3AD203B41FA5}">
                      <a16:colId xmlns:a16="http://schemas.microsoft.com/office/drawing/2014/main" val="43855384"/>
                    </a:ext>
                  </a:extLst>
                </a:gridCol>
                <a:gridCol w="3725333">
                  <a:extLst>
                    <a:ext uri="{9D8B030D-6E8A-4147-A177-3AD203B41FA5}">
                      <a16:colId xmlns:a16="http://schemas.microsoft.com/office/drawing/2014/main" val="1146283304"/>
                    </a:ext>
                  </a:extLst>
                </a:gridCol>
                <a:gridCol w="3725333">
                  <a:extLst>
                    <a:ext uri="{9D8B030D-6E8A-4147-A177-3AD203B41FA5}">
                      <a16:colId xmlns:a16="http://schemas.microsoft.com/office/drawing/2014/main" val="1708182666"/>
                    </a:ext>
                  </a:extLst>
                </a:gridCol>
              </a:tblGrid>
              <a:tr h="365760">
                <a:tc>
                  <a:txBody>
                    <a:bodyPr/>
                    <a:lstStyle/>
                    <a:p>
                      <a:r>
                        <a:rPr lang="en-US" sz="2000" dirty="0">
                          <a:latin typeface="Gidole" panose="020B0604020202020204" charset="0"/>
                        </a:rPr>
                        <a:t>Variable</a:t>
                      </a:r>
                    </a:p>
                  </a:txBody>
                  <a:tcPr marL="60960" marR="60960" marT="30480" marB="30480">
                    <a:solidFill>
                      <a:srgbClr val="CF3338"/>
                    </a:solidFill>
                  </a:tcPr>
                </a:tc>
                <a:tc>
                  <a:txBody>
                    <a:bodyPr/>
                    <a:lstStyle/>
                    <a:p>
                      <a:r>
                        <a:rPr lang="en-US" sz="2000" dirty="0">
                          <a:latin typeface="Gidole" panose="020B0604020202020204" charset="0"/>
                        </a:rPr>
                        <a:t>Description</a:t>
                      </a:r>
                    </a:p>
                  </a:txBody>
                  <a:tcPr marL="60960" marR="60960" marT="30480" marB="30480">
                    <a:solidFill>
                      <a:srgbClr val="CF3338"/>
                    </a:solidFill>
                  </a:tcPr>
                </a:tc>
                <a:tc>
                  <a:txBody>
                    <a:bodyPr/>
                    <a:lstStyle/>
                    <a:p>
                      <a:r>
                        <a:rPr lang="en-US" sz="2000" dirty="0">
                          <a:latin typeface="Gidole" panose="020B0604020202020204" charset="0"/>
                        </a:rPr>
                        <a:t>Type?</a:t>
                      </a:r>
                    </a:p>
                  </a:txBody>
                  <a:tcPr marL="60960" marR="60960" marT="30480" marB="30480">
                    <a:solidFill>
                      <a:srgbClr val="CF3338"/>
                    </a:solidFill>
                  </a:tcPr>
                </a:tc>
                <a:extLst>
                  <a:ext uri="{0D108BD9-81ED-4DB2-BD59-A6C34878D82A}">
                    <a16:rowId xmlns:a16="http://schemas.microsoft.com/office/drawing/2014/main" val="1685335321"/>
                  </a:ext>
                </a:extLst>
              </a:tr>
              <a:tr h="365760">
                <a:tc>
                  <a:txBody>
                    <a:bodyPr/>
                    <a:lstStyle/>
                    <a:p>
                      <a:r>
                        <a:rPr lang="en-US" sz="2000" dirty="0" err="1">
                          <a:latin typeface="Roboto Mono" pitchFamily="2" charset="0"/>
                          <a:ea typeface="Roboto Mono" pitchFamily="2" charset="0"/>
                        </a:rPr>
                        <a:t>tmathssk</a:t>
                      </a:r>
                      <a:endParaRPr lang="en-US" sz="2000" dirty="0">
                        <a:latin typeface="Roboto Mono" pitchFamily="2" charset="0"/>
                        <a:ea typeface="Roboto Mono" pitchFamily="2" charset="0"/>
                      </a:endParaRPr>
                    </a:p>
                  </a:txBody>
                  <a:tcPr marL="60960" marR="60960" marT="30480" marB="30480"/>
                </a:tc>
                <a:tc>
                  <a:txBody>
                    <a:bodyPr/>
                    <a:lstStyle/>
                    <a:p>
                      <a:r>
                        <a:rPr lang="en-US" sz="2000" dirty="0">
                          <a:latin typeface="Gidole" panose="020B0604020202020204" charset="0"/>
                        </a:rPr>
                        <a:t>Total math scaled score</a:t>
                      </a:r>
                    </a:p>
                  </a:txBody>
                  <a:tcPr marL="60960" marR="60960" marT="30480" marB="30480"/>
                </a:tc>
                <a:tc>
                  <a:txBody>
                    <a:bodyPr/>
                    <a:lstStyle/>
                    <a:p>
                      <a:r>
                        <a:rPr lang="en-US" sz="2000" dirty="0">
                          <a:latin typeface="Gidole" panose="020B0604020202020204" charset="0"/>
                        </a:rPr>
                        <a:t>Continuous</a:t>
                      </a:r>
                    </a:p>
                  </a:txBody>
                  <a:tcPr marL="60960" marR="60960" marT="30480" marB="30480"/>
                </a:tc>
                <a:extLst>
                  <a:ext uri="{0D108BD9-81ED-4DB2-BD59-A6C34878D82A}">
                    <a16:rowId xmlns:a16="http://schemas.microsoft.com/office/drawing/2014/main" val="787104677"/>
                  </a:ext>
                </a:extLst>
              </a:tr>
              <a:tr h="365760">
                <a:tc>
                  <a:txBody>
                    <a:bodyPr/>
                    <a:lstStyle/>
                    <a:p>
                      <a:r>
                        <a:rPr lang="en-US" sz="2000" dirty="0" err="1">
                          <a:latin typeface="Roboto Mono" pitchFamily="2" charset="0"/>
                          <a:ea typeface="Roboto Mono" pitchFamily="2" charset="0"/>
                        </a:rPr>
                        <a:t>treadssk</a:t>
                      </a:r>
                      <a:endParaRPr lang="en-US" sz="2000" dirty="0">
                        <a:latin typeface="Roboto Mono" pitchFamily="2" charset="0"/>
                        <a:ea typeface="Roboto Mono" pitchFamily="2" charset="0"/>
                      </a:endParaRPr>
                    </a:p>
                  </a:txBody>
                  <a:tcPr marL="60960" marR="60960" marT="30480" marB="30480"/>
                </a:tc>
                <a:tc>
                  <a:txBody>
                    <a:bodyPr/>
                    <a:lstStyle/>
                    <a:p>
                      <a:r>
                        <a:rPr lang="en-US" sz="2000" dirty="0">
                          <a:latin typeface="Gidole" panose="020B0604020202020204" charset="0"/>
                        </a:rPr>
                        <a:t>Total reading scaled score</a:t>
                      </a:r>
                    </a:p>
                  </a:txBody>
                  <a:tcPr marL="60960" marR="60960" marT="30480" marB="30480"/>
                </a:tc>
                <a:tc>
                  <a:txBody>
                    <a:bodyPr/>
                    <a:lstStyle/>
                    <a:p>
                      <a:r>
                        <a:rPr lang="en-US" sz="2000" dirty="0">
                          <a:latin typeface="Gidole" panose="020B0604020202020204" charset="0"/>
                        </a:rPr>
                        <a:t>Continuous</a:t>
                      </a:r>
                    </a:p>
                  </a:txBody>
                  <a:tcPr marL="60960" marR="60960" marT="30480" marB="30480"/>
                </a:tc>
                <a:extLst>
                  <a:ext uri="{0D108BD9-81ED-4DB2-BD59-A6C34878D82A}">
                    <a16:rowId xmlns:a16="http://schemas.microsoft.com/office/drawing/2014/main" val="1485117769"/>
                  </a:ext>
                </a:extLst>
              </a:tr>
              <a:tr h="365760">
                <a:tc>
                  <a:txBody>
                    <a:bodyPr/>
                    <a:lstStyle/>
                    <a:p>
                      <a:r>
                        <a:rPr lang="en-US" sz="2000" dirty="0" err="1">
                          <a:latin typeface="Roboto Mono" pitchFamily="2" charset="0"/>
                          <a:ea typeface="Roboto Mono" pitchFamily="2" charset="0"/>
                        </a:rPr>
                        <a:t>classk</a:t>
                      </a:r>
                      <a:endParaRPr lang="en-US" sz="2000" dirty="0">
                        <a:latin typeface="Roboto Mono" pitchFamily="2" charset="0"/>
                        <a:ea typeface="Roboto Mono" pitchFamily="2" charset="0"/>
                      </a:endParaRPr>
                    </a:p>
                  </a:txBody>
                  <a:tcPr marL="60960" marR="60960" marT="30480" marB="30480"/>
                </a:tc>
                <a:tc>
                  <a:txBody>
                    <a:bodyPr/>
                    <a:lstStyle/>
                    <a:p>
                      <a:r>
                        <a:rPr lang="en-US" sz="2000" dirty="0">
                          <a:latin typeface="Gidole" panose="020B0604020202020204" charset="0"/>
                        </a:rPr>
                        <a:t>Type of class</a:t>
                      </a:r>
                    </a:p>
                  </a:txBody>
                  <a:tcPr marL="60960" marR="60960" marT="30480" marB="30480"/>
                </a:tc>
                <a:tc>
                  <a:txBody>
                    <a:bodyPr/>
                    <a:lstStyle/>
                    <a:p>
                      <a:r>
                        <a:rPr lang="en-US" sz="2000" dirty="0">
                          <a:latin typeface="Gidole" panose="020B0604020202020204" charset="0"/>
                        </a:rPr>
                        <a:t>Nominal</a:t>
                      </a:r>
                    </a:p>
                  </a:txBody>
                  <a:tcPr marL="60960" marR="60960" marT="30480" marB="30480"/>
                </a:tc>
                <a:extLst>
                  <a:ext uri="{0D108BD9-81ED-4DB2-BD59-A6C34878D82A}">
                    <a16:rowId xmlns:a16="http://schemas.microsoft.com/office/drawing/2014/main" val="3931548709"/>
                  </a:ext>
                </a:extLst>
              </a:tr>
              <a:tr h="670560">
                <a:tc>
                  <a:txBody>
                    <a:bodyPr/>
                    <a:lstStyle/>
                    <a:p>
                      <a:r>
                        <a:rPr lang="en-US" sz="2000" dirty="0" err="1">
                          <a:latin typeface="Roboto Mono" pitchFamily="2" charset="0"/>
                          <a:ea typeface="Roboto Mono" pitchFamily="2" charset="0"/>
                        </a:rPr>
                        <a:t>totexpk</a:t>
                      </a:r>
                      <a:endParaRPr lang="en-US" sz="2000" dirty="0">
                        <a:latin typeface="Roboto Mono" pitchFamily="2" charset="0"/>
                        <a:ea typeface="Roboto Mono" pitchFamily="2" charset="0"/>
                      </a:endParaRPr>
                    </a:p>
                  </a:txBody>
                  <a:tcPr marL="60960" marR="60960" marT="30480" marB="30480"/>
                </a:tc>
                <a:tc>
                  <a:txBody>
                    <a:bodyPr/>
                    <a:lstStyle/>
                    <a:p>
                      <a:r>
                        <a:rPr lang="en-US" sz="2000" dirty="0">
                          <a:latin typeface="Gidole" panose="020B0604020202020204" charset="0"/>
                        </a:rPr>
                        <a:t>Years of total teaching experience</a:t>
                      </a:r>
                    </a:p>
                  </a:txBody>
                  <a:tcPr marL="60960" marR="60960" marT="30480" marB="30480"/>
                </a:tc>
                <a:tc>
                  <a:txBody>
                    <a:bodyPr/>
                    <a:lstStyle/>
                    <a:p>
                      <a:r>
                        <a:rPr lang="en-US" sz="2000" dirty="0">
                          <a:latin typeface="Gidole" panose="020B0604020202020204" charset="0"/>
                        </a:rPr>
                        <a:t>Discrete</a:t>
                      </a:r>
                    </a:p>
                  </a:txBody>
                  <a:tcPr marL="60960" marR="60960" marT="30480" marB="30480"/>
                </a:tc>
                <a:extLst>
                  <a:ext uri="{0D108BD9-81ED-4DB2-BD59-A6C34878D82A}">
                    <a16:rowId xmlns:a16="http://schemas.microsoft.com/office/drawing/2014/main" val="3268049934"/>
                  </a:ext>
                </a:extLst>
              </a:tr>
              <a:tr h="365760">
                <a:tc>
                  <a:txBody>
                    <a:bodyPr/>
                    <a:lstStyle/>
                    <a:p>
                      <a:r>
                        <a:rPr lang="en-US" sz="2000" dirty="0">
                          <a:latin typeface="Roboto Mono" pitchFamily="2" charset="0"/>
                          <a:ea typeface="Roboto Mono" pitchFamily="2" charset="0"/>
                        </a:rPr>
                        <a:t>sex</a:t>
                      </a:r>
                    </a:p>
                  </a:txBody>
                  <a:tcPr marL="60960" marR="60960" marT="30480" marB="30480"/>
                </a:tc>
                <a:tc>
                  <a:txBody>
                    <a:bodyPr/>
                    <a:lstStyle/>
                    <a:p>
                      <a:r>
                        <a:rPr lang="en-US" sz="2000" dirty="0">
                          <a:latin typeface="Gidole" panose="020B0604020202020204" charset="0"/>
                        </a:rPr>
                        <a:t>Sex</a:t>
                      </a:r>
                    </a:p>
                  </a:txBody>
                  <a:tcPr marL="60960" marR="60960" marT="30480" marB="30480"/>
                </a:tc>
                <a:tc>
                  <a:txBody>
                    <a:bodyPr/>
                    <a:lstStyle/>
                    <a:p>
                      <a:r>
                        <a:rPr lang="en-US" sz="2000" dirty="0">
                          <a:latin typeface="Gidole" panose="020B0604020202020204" charset="0"/>
                        </a:rPr>
                        <a:t>Binary</a:t>
                      </a:r>
                    </a:p>
                  </a:txBody>
                  <a:tcPr marL="60960" marR="60960" marT="30480" marB="30480"/>
                </a:tc>
                <a:extLst>
                  <a:ext uri="{0D108BD9-81ED-4DB2-BD59-A6C34878D82A}">
                    <a16:rowId xmlns:a16="http://schemas.microsoft.com/office/drawing/2014/main" val="3402517326"/>
                  </a:ext>
                </a:extLst>
              </a:tr>
              <a:tr h="365760">
                <a:tc>
                  <a:txBody>
                    <a:bodyPr/>
                    <a:lstStyle/>
                    <a:p>
                      <a:r>
                        <a:rPr lang="en-US" sz="2000" dirty="0" err="1">
                          <a:latin typeface="Roboto Mono" pitchFamily="2" charset="0"/>
                          <a:ea typeface="Roboto Mono" pitchFamily="2" charset="0"/>
                        </a:rPr>
                        <a:t>freelunk</a:t>
                      </a:r>
                      <a:endParaRPr lang="en-US" sz="2000" dirty="0">
                        <a:latin typeface="Roboto Mono" pitchFamily="2" charset="0"/>
                        <a:ea typeface="Roboto Mono" pitchFamily="2" charset="0"/>
                      </a:endParaRPr>
                    </a:p>
                  </a:txBody>
                  <a:tcPr marL="60960" marR="60960" marT="30480" marB="30480"/>
                </a:tc>
                <a:tc>
                  <a:txBody>
                    <a:bodyPr/>
                    <a:lstStyle/>
                    <a:p>
                      <a:r>
                        <a:rPr lang="en-US" sz="2000" dirty="0">
                          <a:latin typeface="Gidole" panose="020B0604020202020204" charset="0"/>
                        </a:rPr>
                        <a:t>Qualified for free lunch?</a:t>
                      </a:r>
                    </a:p>
                  </a:txBody>
                  <a:tcPr marL="60960" marR="60960" marT="30480" marB="30480"/>
                </a:tc>
                <a:tc>
                  <a:txBody>
                    <a:bodyPr/>
                    <a:lstStyle/>
                    <a:p>
                      <a:r>
                        <a:rPr lang="en-US" sz="2000" dirty="0">
                          <a:latin typeface="Gidole" panose="020B0604020202020204" charset="0"/>
                        </a:rPr>
                        <a:t>Binary</a:t>
                      </a:r>
                    </a:p>
                  </a:txBody>
                  <a:tcPr marL="60960" marR="60960" marT="30480" marB="30480"/>
                </a:tc>
                <a:extLst>
                  <a:ext uri="{0D108BD9-81ED-4DB2-BD59-A6C34878D82A}">
                    <a16:rowId xmlns:a16="http://schemas.microsoft.com/office/drawing/2014/main" val="1047927436"/>
                  </a:ext>
                </a:extLst>
              </a:tr>
              <a:tr h="365760">
                <a:tc>
                  <a:txBody>
                    <a:bodyPr/>
                    <a:lstStyle/>
                    <a:p>
                      <a:r>
                        <a:rPr lang="en-US" sz="2000" dirty="0">
                          <a:latin typeface="Roboto Mono" pitchFamily="2" charset="0"/>
                          <a:ea typeface="Roboto Mono" pitchFamily="2" charset="0"/>
                        </a:rPr>
                        <a:t>race</a:t>
                      </a:r>
                    </a:p>
                  </a:txBody>
                  <a:tcPr marL="60960" marR="60960" marT="30480" marB="30480"/>
                </a:tc>
                <a:tc>
                  <a:txBody>
                    <a:bodyPr/>
                    <a:lstStyle/>
                    <a:p>
                      <a:r>
                        <a:rPr lang="en-US" sz="2000" dirty="0">
                          <a:latin typeface="Gidole" panose="020B0604020202020204" charset="0"/>
                        </a:rPr>
                        <a:t>Race</a:t>
                      </a:r>
                    </a:p>
                  </a:txBody>
                  <a:tcPr marL="60960" marR="60960" marT="30480" marB="30480"/>
                </a:tc>
                <a:tc>
                  <a:txBody>
                    <a:bodyPr/>
                    <a:lstStyle/>
                    <a:p>
                      <a:r>
                        <a:rPr lang="en-US" sz="2000" dirty="0">
                          <a:latin typeface="Gidole" panose="020B0604020202020204" charset="0"/>
                        </a:rPr>
                        <a:t>Nominal</a:t>
                      </a:r>
                    </a:p>
                  </a:txBody>
                  <a:tcPr marL="60960" marR="60960" marT="30480" marB="30480"/>
                </a:tc>
                <a:extLst>
                  <a:ext uri="{0D108BD9-81ED-4DB2-BD59-A6C34878D82A}">
                    <a16:rowId xmlns:a16="http://schemas.microsoft.com/office/drawing/2014/main" val="1440065022"/>
                  </a:ext>
                </a:extLst>
              </a:tr>
              <a:tr h="365760">
                <a:tc>
                  <a:txBody>
                    <a:bodyPr/>
                    <a:lstStyle/>
                    <a:p>
                      <a:r>
                        <a:rPr lang="en-US" sz="2000" dirty="0" err="1">
                          <a:latin typeface="Roboto Mono" pitchFamily="2" charset="0"/>
                          <a:ea typeface="Roboto Mono" pitchFamily="2" charset="0"/>
                        </a:rPr>
                        <a:t>schidkn</a:t>
                      </a:r>
                      <a:endParaRPr lang="en-US" sz="2000" dirty="0">
                        <a:latin typeface="Roboto Mono" pitchFamily="2" charset="0"/>
                        <a:ea typeface="Roboto Mono" pitchFamily="2" charset="0"/>
                      </a:endParaRPr>
                    </a:p>
                  </a:txBody>
                  <a:tcPr marL="60960" marR="60960" marT="30480" marB="30480"/>
                </a:tc>
                <a:tc>
                  <a:txBody>
                    <a:bodyPr/>
                    <a:lstStyle/>
                    <a:p>
                      <a:r>
                        <a:rPr lang="en-US" sz="2000" dirty="0">
                          <a:latin typeface="Gidole" panose="020B0604020202020204" charset="0"/>
                        </a:rPr>
                        <a:t>School indicator</a:t>
                      </a:r>
                    </a:p>
                  </a:txBody>
                  <a:tcPr marL="60960" marR="60960" marT="30480" marB="30480"/>
                </a:tc>
                <a:tc>
                  <a:txBody>
                    <a:bodyPr/>
                    <a:lstStyle/>
                    <a:p>
                      <a:r>
                        <a:rPr lang="en-US" sz="2000" dirty="0">
                          <a:latin typeface="Gidole" panose="020B0604020202020204" charset="0"/>
                        </a:rPr>
                        <a:t>Nominal</a:t>
                      </a:r>
                    </a:p>
                  </a:txBody>
                  <a:tcPr marL="60960" marR="60960" marT="30480" marB="30480"/>
                </a:tc>
                <a:extLst>
                  <a:ext uri="{0D108BD9-81ED-4DB2-BD59-A6C34878D82A}">
                    <a16:rowId xmlns:a16="http://schemas.microsoft.com/office/drawing/2014/main" val="1728037272"/>
                  </a:ext>
                </a:extLst>
              </a:tr>
            </a:tbl>
          </a:graphicData>
        </a:graphic>
      </p:graphicFrame>
      <p:pic>
        <p:nvPicPr>
          <p:cNvPr id="6" name="Picture 7">
            <a:extLst>
              <a:ext uri="{FF2B5EF4-FFF2-40B4-BE49-F238E27FC236}">
                <a16:creationId xmlns:a16="http://schemas.microsoft.com/office/drawing/2014/main" id="{0FA78A58-BA6A-467D-9244-051E086011F9}"/>
              </a:ext>
            </a:extLst>
          </p:cNvPr>
          <p:cNvPicPr>
            <a:picLocks noChangeAspect="1"/>
          </p:cNvPicPr>
          <p:nvPr/>
        </p:nvPicPr>
        <p:blipFill>
          <a:blip r:embed="rId4"/>
          <a:srcRect l="50" r="50"/>
          <a:stretch>
            <a:fillRect/>
          </a:stretch>
        </p:blipFill>
        <p:spPr>
          <a:xfrm>
            <a:off x="5384800" y="-226518"/>
            <a:ext cx="6395076" cy="3757107"/>
          </a:xfrm>
          <a:prstGeom prst="rect">
            <a:avLst/>
          </a:prstGeom>
        </p:spPr>
      </p:pic>
    </p:spTree>
    <p:extLst>
      <p:ext uri="{BB962C8B-B14F-4D97-AF65-F5344CB8AC3E}">
        <p14:creationId xmlns:p14="http://schemas.microsoft.com/office/powerpoint/2010/main" val="9869785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Lst>
          </a:blip>
          <a:srcRect/>
          <a:stretch/>
        </p:blipFill>
        <p:spPr>
          <a:xfrm>
            <a:off x="0" y="-7513"/>
            <a:ext cx="6018097" cy="3427162"/>
          </a:xfrm>
          <a:prstGeom prst="rect">
            <a:avLst/>
          </a:prstGeom>
        </p:spPr>
      </p:pic>
      <p:sp>
        <p:nvSpPr>
          <p:cNvPr id="3" name="AutoShape 3"/>
          <p:cNvSpPr/>
          <p:nvPr/>
        </p:nvSpPr>
        <p:spPr>
          <a:xfrm>
            <a:off x="-66934" y="3419649"/>
            <a:ext cx="12323555" cy="3438351"/>
          </a:xfrm>
          <a:prstGeom prst="rect">
            <a:avLst/>
          </a:prstGeom>
          <a:solidFill>
            <a:srgbClr val="CF3338"/>
          </a:solidFill>
        </p:spPr>
        <p:txBody>
          <a:bodyPr/>
          <a:lstStyle/>
          <a:p>
            <a:endParaRPr lang="en-US" sz="1200"/>
          </a:p>
        </p:txBody>
      </p:sp>
      <p:grpSp>
        <p:nvGrpSpPr>
          <p:cNvPr id="4" name="Group 4"/>
          <p:cNvGrpSpPr/>
          <p:nvPr/>
        </p:nvGrpSpPr>
        <p:grpSpPr>
          <a:xfrm>
            <a:off x="-66934" y="1822276"/>
            <a:ext cx="5043795" cy="5035725"/>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txBody>
            <a:bodyPr/>
            <a:lstStyle/>
            <a:p>
              <a:endParaRPr lang="en-US" sz="1200"/>
            </a:p>
          </p:txBody>
        </p:sp>
      </p:grpSp>
      <p:grpSp>
        <p:nvGrpSpPr>
          <p:cNvPr id="6" name="Group 6"/>
          <p:cNvGrpSpPr/>
          <p:nvPr/>
        </p:nvGrpSpPr>
        <p:grpSpPr>
          <a:xfrm rot="-10800000">
            <a:off x="-2088106" y="3430214"/>
            <a:ext cx="4042343" cy="3500669"/>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txBody>
            <a:bodyPr/>
            <a:lstStyle/>
            <a:p>
              <a:endParaRPr lang="en-US" sz="1200"/>
            </a:p>
          </p:txBody>
        </p:sp>
      </p:grpSp>
      <p:pic>
        <p:nvPicPr>
          <p:cNvPr id="8" name="Picture 8"/>
          <p:cNvPicPr>
            <a:picLocks noChangeAspect="1"/>
          </p:cNvPicPr>
          <p:nvPr/>
        </p:nvPicPr>
        <p:blipFill>
          <a:blip r:embed="rId4"/>
          <a:srcRect/>
          <a:stretch>
            <a:fillRect/>
          </a:stretch>
        </p:blipFill>
        <p:spPr>
          <a:xfrm>
            <a:off x="10733722" y="6172200"/>
            <a:ext cx="1337189" cy="980327"/>
          </a:xfrm>
          <a:prstGeom prst="rect">
            <a:avLst/>
          </a:prstGeom>
        </p:spPr>
      </p:pic>
      <p:sp>
        <p:nvSpPr>
          <p:cNvPr id="9" name="TextBox 9"/>
          <p:cNvSpPr txBox="1"/>
          <p:nvPr/>
        </p:nvSpPr>
        <p:spPr>
          <a:xfrm>
            <a:off x="6047535" y="557372"/>
            <a:ext cx="5458665" cy="2308324"/>
          </a:xfrm>
          <a:prstGeom prst="rect">
            <a:avLst/>
          </a:prstGeom>
        </p:spPr>
        <p:txBody>
          <a:bodyPr lIns="0" tIns="0" rIns="0" bIns="0" rtlCol="0" anchor="t">
            <a:spAutoFit/>
          </a:bodyPr>
          <a:lstStyle/>
          <a:p>
            <a:pPr algn="r">
              <a:lnSpc>
                <a:spcPts val="6000"/>
              </a:lnSpc>
            </a:pPr>
            <a:r>
              <a:rPr lang="en-US" sz="5000" spc="250" dirty="0">
                <a:solidFill>
                  <a:srgbClr val="000000"/>
                </a:solidFill>
                <a:latin typeface="League Spartan Bold"/>
              </a:rPr>
              <a:t>VARIABLE TYPES ARE CONTEXTUAL</a:t>
            </a:r>
          </a:p>
        </p:txBody>
      </p:sp>
      <p:sp>
        <p:nvSpPr>
          <p:cNvPr id="14" name="TextBox 13">
            <a:extLst>
              <a:ext uri="{FF2B5EF4-FFF2-40B4-BE49-F238E27FC236}">
                <a16:creationId xmlns:a16="http://schemas.microsoft.com/office/drawing/2014/main" id="{1E904CE1-A42D-4110-B5DB-9D713E1AB317}"/>
              </a:ext>
            </a:extLst>
          </p:cNvPr>
          <p:cNvSpPr txBox="1"/>
          <p:nvPr/>
        </p:nvSpPr>
        <p:spPr>
          <a:xfrm>
            <a:off x="457200" y="-9995"/>
            <a:ext cx="5283200" cy="646331"/>
          </a:xfrm>
          <a:prstGeom prst="rect">
            <a:avLst/>
          </a:prstGeom>
          <a:noFill/>
        </p:spPr>
        <p:txBody>
          <a:bodyPr wrap="square" rtlCol="0">
            <a:spAutoFit/>
          </a:bodyPr>
          <a:lstStyle/>
          <a:p>
            <a:pPr algn="ctr"/>
            <a:r>
              <a:rPr lang="en-US" sz="3600" dirty="0">
                <a:solidFill>
                  <a:schemeClr val="bg1"/>
                </a:solidFill>
                <a:latin typeface="Impact" panose="020B0806030902050204" pitchFamily="34" charset="0"/>
              </a:rPr>
              <a:t>WHO KNOWS?</a:t>
            </a:r>
          </a:p>
        </p:txBody>
      </p:sp>
      <p:sp>
        <p:nvSpPr>
          <p:cNvPr id="15" name="TextBox 14">
            <a:extLst>
              <a:ext uri="{FF2B5EF4-FFF2-40B4-BE49-F238E27FC236}">
                <a16:creationId xmlns:a16="http://schemas.microsoft.com/office/drawing/2014/main" id="{AC9C0AAD-B435-493C-A13A-A44A76BBF7C0}"/>
              </a:ext>
            </a:extLst>
          </p:cNvPr>
          <p:cNvSpPr txBox="1"/>
          <p:nvPr/>
        </p:nvSpPr>
        <p:spPr>
          <a:xfrm>
            <a:off x="386734" y="2849451"/>
            <a:ext cx="5283200" cy="584775"/>
          </a:xfrm>
          <a:prstGeom prst="rect">
            <a:avLst/>
          </a:prstGeom>
          <a:noFill/>
        </p:spPr>
        <p:txBody>
          <a:bodyPr wrap="square" rtlCol="0">
            <a:spAutoFit/>
          </a:bodyPr>
          <a:lstStyle/>
          <a:p>
            <a:pPr algn="ctr"/>
            <a:r>
              <a:rPr lang="en-US" sz="3200" dirty="0">
                <a:solidFill>
                  <a:schemeClr val="bg1"/>
                </a:solidFill>
                <a:latin typeface="Impact" panose="020B0806030902050204" pitchFamily="34" charset="0"/>
              </a:rPr>
              <a:t>IT’S NEBULOSE…</a:t>
            </a:r>
          </a:p>
        </p:txBody>
      </p:sp>
      <p:sp>
        <p:nvSpPr>
          <p:cNvPr id="10" name="TextBox 9">
            <a:extLst>
              <a:ext uri="{FF2B5EF4-FFF2-40B4-BE49-F238E27FC236}">
                <a16:creationId xmlns:a16="http://schemas.microsoft.com/office/drawing/2014/main" id="{6D2CCBB7-C571-4D65-B6E0-D1151FFABB89}"/>
              </a:ext>
            </a:extLst>
          </p:cNvPr>
          <p:cNvSpPr txBox="1"/>
          <p:nvPr/>
        </p:nvSpPr>
        <p:spPr>
          <a:xfrm>
            <a:off x="294970" y="6320994"/>
            <a:ext cx="10384289" cy="461665"/>
          </a:xfrm>
          <a:prstGeom prst="rect">
            <a:avLst/>
          </a:prstGeom>
          <a:noFill/>
        </p:spPr>
        <p:txBody>
          <a:bodyPr wrap="square" rtlCol="0">
            <a:spAutoFit/>
          </a:bodyPr>
          <a:lstStyle/>
          <a:p>
            <a:r>
              <a:rPr lang="en-US" sz="2400" dirty="0">
                <a:solidFill>
                  <a:schemeClr val="bg1"/>
                </a:solidFill>
                <a:latin typeface="Gidole" panose="02000503000000000000" pitchFamily="50" charset="0"/>
                <a:hlinkClick r:id="rId5">
                  <a:extLst>
                    <a:ext uri="{A12FA001-AC4F-418D-AE19-62706E023703}">
                      <ahyp:hlinkClr xmlns:ahyp="http://schemas.microsoft.com/office/drawing/2018/hyperlinkcolor" val="tx"/>
                    </a:ext>
                  </a:extLst>
                </a:hlinkClick>
              </a:rPr>
              <a:t>https://www.theanalysisfactor.com/level-of-measurement-not-obvious/</a:t>
            </a:r>
            <a:r>
              <a:rPr lang="en-US" sz="2400" dirty="0">
                <a:solidFill>
                  <a:schemeClr val="bg1"/>
                </a:solidFill>
                <a:latin typeface="Gidole" panose="02000503000000000000" pitchFamily="50" charset="0"/>
              </a:rPr>
              <a:t>  </a:t>
            </a:r>
          </a:p>
        </p:txBody>
      </p:sp>
    </p:spTree>
    <p:extLst>
      <p:ext uri="{BB962C8B-B14F-4D97-AF65-F5344CB8AC3E}">
        <p14:creationId xmlns:p14="http://schemas.microsoft.com/office/powerpoint/2010/main" val="2532659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50345" y="0"/>
            <a:ext cx="12342345" cy="2310984"/>
          </a:xfrm>
          <a:prstGeom prst="rect">
            <a:avLst/>
          </a:prstGeom>
          <a:solidFill>
            <a:srgbClr val="3D3935"/>
          </a:solidFill>
        </p:spPr>
        <p:txBody>
          <a:bodyPr/>
          <a:lstStyle/>
          <a:p>
            <a:endParaRPr lang="en-US" sz="1200"/>
          </a:p>
        </p:txBody>
      </p:sp>
      <p:grpSp>
        <p:nvGrpSpPr>
          <p:cNvPr id="3" name="Group 3"/>
          <p:cNvGrpSpPr/>
          <p:nvPr/>
        </p:nvGrpSpPr>
        <p:grpSpPr>
          <a:xfrm>
            <a:off x="1" y="35140"/>
            <a:ext cx="2279491" cy="2275845"/>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txBody>
            <a:bodyPr/>
            <a:lstStyle/>
            <a:p>
              <a:endParaRPr lang="en-US" sz="1200"/>
            </a:p>
          </p:txBody>
        </p:sp>
      </p:grpSp>
      <p:grpSp>
        <p:nvGrpSpPr>
          <p:cNvPr id="5" name="Group 5"/>
          <p:cNvGrpSpPr/>
          <p:nvPr/>
        </p:nvGrpSpPr>
        <p:grpSpPr>
          <a:xfrm rot="-10800000">
            <a:off x="-1407106" y="-126123"/>
            <a:ext cx="2814212" cy="2437107"/>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txBody>
            <a:bodyPr/>
            <a:lstStyle/>
            <a:p>
              <a:endParaRPr lang="en-US" sz="1200"/>
            </a:p>
          </p:txBody>
        </p:sp>
      </p:grpSp>
      <p:sp>
        <p:nvSpPr>
          <p:cNvPr id="7" name="TextBox 7"/>
          <p:cNvSpPr txBox="1"/>
          <p:nvPr/>
        </p:nvSpPr>
        <p:spPr>
          <a:xfrm>
            <a:off x="1407106" y="290214"/>
            <a:ext cx="10515158" cy="733471"/>
          </a:xfrm>
          <a:prstGeom prst="rect">
            <a:avLst/>
          </a:prstGeom>
        </p:spPr>
        <p:txBody>
          <a:bodyPr lIns="0" tIns="0" rIns="0" bIns="0" rtlCol="0" anchor="t">
            <a:spAutoFit/>
          </a:bodyPr>
          <a:lstStyle/>
          <a:p>
            <a:pPr algn="r">
              <a:lnSpc>
                <a:spcPts val="6067"/>
              </a:lnSpc>
            </a:pPr>
            <a:r>
              <a:rPr lang="en-US" sz="4334" b="1" spc="130" dirty="0">
                <a:solidFill>
                  <a:srgbClr val="F2F0F4"/>
                </a:solidFill>
                <a:latin typeface="League Spartan Italics"/>
              </a:rPr>
              <a:t>Summarizing a variable: frequencies</a:t>
            </a:r>
          </a:p>
        </p:txBody>
      </p:sp>
      <p:pic>
        <p:nvPicPr>
          <p:cNvPr id="8" name="Picture 8"/>
          <p:cNvPicPr>
            <a:picLocks noChangeAspect="1"/>
          </p:cNvPicPr>
          <p:nvPr/>
        </p:nvPicPr>
        <p:blipFill>
          <a:blip r:embed="rId3"/>
          <a:srcRect b="44190"/>
          <a:stretch>
            <a:fillRect/>
          </a:stretch>
        </p:blipFill>
        <p:spPr>
          <a:xfrm>
            <a:off x="10730080" y="6176837"/>
            <a:ext cx="1342081" cy="54912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152400" y="2565401"/>
            <a:ext cx="5435600" cy="1569660"/>
          </a:xfrm>
          <a:prstGeom prst="rect">
            <a:avLst/>
          </a:prstGeom>
          <a:noFill/>
        </p:spPr>
        <p:txBody>
          <a:bodyPr wrap="square" rtlCol="0">
            <a:spAutoFit/>
          </a:bodyPr>
          <a:lstStyle/>
          <a:p>
            <a:pPr marL="685834" lvl="1" indent="-381019">
              <a:buFont typeface="Arial" panose="020B0604020202020204" pitchFamily="34" charset="0"/>
              <a:buChar char="•"/>
            </a:pPr>
            <a:r>
              <a:rPr lang="en-US" sz="2400" dirty="0">
                <a:latin typeface="Gidole" panose="020B0604020202020204" charset="0"/>
              </a:rPr>
              <a:t>Used for categorical variables</a:t>
            </a:r>
          </a:p>
          <a:p>
            <a:pPr marL="685834" lvl="1" indent="-381019">
              <a:buFont typeface="Arial" panose="020B0604020202020204" pitchFamily="34" charset="0"/>
              <a:buChar char="•"/>
            </a:pPr>
            <a:r>
              <a:rPr lang="en-US" sz="2400" dirty="0">
                <a:latin typeface="Gidole" panose="020B0604020202020204" charset="0"/>
              </a:rPr>
              <a:t>How many of each value do we have? (Counts) </a:t>
            </a:r>
          </a:p>
          <a:p>
            <a:pPr marL="685834" lvl="1" indent="-381019">
              <a:buFont typeface="Arial" panose="020B0604020202020204" pitchFamily="34" charset="0"/>
              <a:buChar char="•"/>
            </a:pPr>
            <a:r>
              <a:rPr lang="en-US" sz="2400" dirty="0">
                <a:latin typeface="Gidole" panose="020B0604020202020204" charset="0"/>
              </a:rPr>
              <a:t>Use PivotTables</a:t>
            </a:r>
          </a:p>
        </p:txBody>
      </p:sp>
    </p:spTree>
    <p:extLst>
      <p:ext uri="{BB962C8B-B14F-4D97-AF65-F5344CB8AC3E}">
        <p14:creationId xmlns:p14="http://schemas.microsoft.com/office/powerpoint/2010/main" val="16222886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805996" y="386559"/>
            <a:ext cx="2133600" cy="784510"/>
          </a:xfrm>
          <a:prstGeom prst="rect">
            <a:avLst/>
          </a:prstGeom>
        </p:spPr>
        <p:txBody>
          <a:bodyPr lIns="0" tIns="0" rIns="0" bIns="0" rtlCol="0" anchor="t">
            <a:spAutoFit/>
          </a:bodyPr>
          <a:lstStyle/>
          <a:p>
            <a:pPr>
              <a:lnSpc>
                <a:spcPts val="6720"/>
              </a:lnSpc>
              <a:spcBef>
                <a:spcPct val="0"/>
              </a:spcBef>
            </a:pPr>
            <a:r>
              <a:rPr lang="en-US" sz="4800" dirty="0">
                <a:solidFill>
                  <a:srgbClr val="000000"/>
                </a:solidFill>
                <a:latin typeface="Open Sans Extra Bold"/>
              </a:rPr>
              <a:t>DRILL</a:t>
            </a:r>
          </a:p>
        </p:txBody>
      </p:sp>
      <p:sp>
        <p:nvSpPr>
          <p:cNvPr id="10" name="TextBox 10"/>
          <p:cNvSpPr txBox="1"/>
          <p:nvPr/>
        </p:nvSpPr>
        <p:spPr>
          <a:xfrm>
            <a:off x="805997" y="1147289"/>
            <a:ext cx="5493204" cy="1107996"/>
          </a:xfrm>
          <a:prstGeom prst="rect">
            <a:avLst/>
          </a:prstGeom>
        </p:spPr>
        <p:txBody>
          <a:bodyPr wrap="square" lIns="0" tIns="0" rIns="0" bIns="0" rtlCol="0" anchor="t">
            <a:spAutoFit/>
          </a:bodyPr>
          <a:lstStyle/>
          <a:p>
            <a:pPr marL="685834" lvl="1" indent="-381019">
              <a:buFont typeface="Arial" panose="020B0604020202020204" pitchFamily="34" charset="0"/>
              <a:buChar char="•"/>
            </a:pPr>
            <a:r>
              <a:rPr lang="en-US" sz="2400" dirty="0">
                <a:latin typeface="Gidole" panose="020B0604020202020204" charset="0"/>
              </a:rPr>
              <a:t>Demo: </a:t>
            </a:r>
            <a:r>
              <a:rPr lang="en-US" sz="2400" dirty="0">
                <a:solidFill>
                  <a:srgbClr val="000000"/>
                </a:solidFill>
                <a:latin typeface="Roboto Mono" pitchFamily="2" charset="0"/>
                <a:ea typeface="Roboto Mono" pitchFamily="2" charset="0"/>
              </a:rPr>
              <a:t>wages.xlsx</a:t>
            </a:r>
          </a:p>
          <a:p>
            <a:pPr marL="990650" lvl="2" indent="-381019">
              <a:buFont typeface="Arial" panose="020B0604020202020204" pitchFamily="34" charset="0"/>
              <a:buChar char="•"/>
            </a:pPr>
            <a:r>
              <a:rPr lang="en-US" sz="2400" dirty="0">
                <a:solidFill>
                  <a:srgbClr val="000000"/>
                </a:solidFill>
                <a:latin typeface="Gidole" panose="020B0604020202020204" charset="0"/>
                <a:ea typeface="Roboto Mono" pitchFamily="2" charset="0"/>
              </a:rPr>
              <a:t>(Don’t forget about the demo notes)</a:t>
            </a:r>
            <a:endParaRPr lang="en-US" sz="2400" dirty="0">
              <a:latin typeface="Gidole" panose="020B0604020202020204" charset="0"/>
            </a:endParaRPr>
          </a:p>
        </p:txBody>
      </p:sp>
    </p:spTree>
    <p:extLst>
      <p:ext uri="{BB962C8B-B14F-4D97-AF65-F5344CB8AC3E}">
        <p14:creationId xmlns:p14="http://schemas.microsoft.com/office/powerpoint/2010/main" val="9796873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50345" y="0"/>
            <a:ext cx="12342345" cy="2310984"/>
          </a:xfrm>
          <a:prstGeom prst="rect">
            <a:avLst/>
          </a:prstGeom>
          <a:solidFill>
            <a:srgbClr val="3D3935"/>
          </a:solidFill>
        </p:spPr>
        <p:txBody>
          <a:bodyPr/>
          <a:lstStyle/>
          <a:p>
            <a:endParaRPr lang="en-US" sz="1200"/>
          </a:p>
        </p:txBody>
      </p:sp>
      <p:grpSp>
        <p:nvGrpSpPr>
          <p:cNvPr id="3" name="Group 3"/>
          <p:cNvGrpSpPr/>
          <p:nvPr/>
        </p:nvGrpSpPr>
        <p:grpSpPr>
          <a:xfrm>
            <a:off x="1" y="35140"/>
            <a:ext cx="2279491" cy="2275845"/>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txBody>
            <a:bodyPr/>
            <a:lstStyle/>
            <a:p>
              <a:endParaRPr lang="en-US" sz="1200"/>
            </a:p>
          </p:txBody>
        </p:sp>
      </p:grpSp>
      <p:grpSp>
        <p:nvGrpSpPr>
          <p:cNvPr id="5" name="Group 5"/>
          <p:cNvGrpSpPr/>
          <p:nvPr/>
        </p:nvGrpSpPr>
        <p:grpSpPr>
          <a:xfrm rot="-10800000">
            <a:off x="-1407106" y="-126123"/>
            <a:ext cx="2814212" cy="2437107"/>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txBody>
            <a:bodyPr/>
            <a:lstStyle/>
            <a:p>
              <a:endParaRPr lang="en-US" sz="1200"/>
            </a:p>
          </p:txBody>
        </p:sp>
      </p:grpSp>
      <p:sp>
        <p:nvSpPr>
          <p:cNvPr id="7" name="TextBox 7"/>
          <p:cNvSpPr txBox="1"/>
          <p:nvPr/>
        </p:nvSpPr>
        <p:spPr>
          <a:xfrm>
            <a:off x="1407106" y="290214"/>
            <a:ext cx="10515158" cy="1515736"/>
          </a:xfrm>
          <a:prstGeom prst="rect">
            <a:avLst/>
          </a:prstGeom>
        </p:spPr>
        <p:txBody>
          <a:bodyPr lIns="0" tIns="0" rIns="0" bIns="0" rtlCol="0" anchor="t">
            <a:spAutoFit/>
          </a:bodyPr>
          <a:lstStyle/>
          <a:p>
            <a:pPr algn="r">
              <a:lnSpc>
                <a:spcPts val="6067"/>
              </a:lnSpc>
            </a:pPr>
            <a:r>
              <a:rPr lang="en-US" sz="4334" b="1" spc="130" dirty="0">
                <a:solidFill>
                  <a:srgbClr val="F2F0F4"/>
                </a:solidFill>
                <a:latin typeface="League Spartan Italics"/>
              </a:rPr>
              <a:t>Summarizing a variable: descriptive statistics</a:t>
            </a:r>
          </a:p>
        </p:txBody>
      </p:sp>
      <p:pic>
        <p:nvPicPr>
          <p:cNvPr id="8" name="Picture 8"/>
          <p:cNvPicPr>
            <a:picLocks noChangeAspect="1"/>
          </p:cNvPicPr>
          <p:nvPr/>
        </p:nvPicPr>
        <p:blipFill>
          <a:blip r:embed="rId3"/>
          <a:srcRect b="44190"/>
          <a:stretch>
            <a:fillRect/>
          </a:stretch>
        </p:blipFill>
        <p:spPr>
          <a:xfrm>
            <a:off x="10730080" y="6176837"/>
            <a:ext cx="1342081" cy="54912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152400" y="2565400"/>
            <a:ext cx="5435600" cy="2677656"/>
          </a:xfrm>
          <a:prstGeom prst="rect">
            <a:avLst/>
          </a:prstGeom>
          <a:noFill/>
        </p:spPr>
        <p:txBody>
          <a:bodyPr wrap="square" rtlCol="0">
            <a:spAutoFit/>
          </a:bodyPr>
          <a:lstStyle/>
          <a:p>
            <a:pPr marL="190510" indent="-190510">
              <a:buFont typeface="Arial" panose="020B0604020202020204" pitchFamily="34" charset="0"/>
              <a:buChar char="•"/>
            </a:pPr>
            <a:r>
              <a:rPr lang="en-US" sz="2400" dirty="0">
                <a:latin typeface="Gidole" panose="020B0604020202020204" charset="0"/>
              </a:rPr>
              <a:t>Used for continuous variables</a:t>
            </a:r>
          </a:p>
          <a:p>
            <a:pPr marL="190510" indent="-190510">
              <a:buFont typeface="Arial" panose="020B0604020202020204" pitchFamily="34" charset="0"/>
              <a:buChar char="•"/>
            </a:pPr>
            <a:r>
              <a:rPr lang="en-US" sz="2400" dirty="0">
                <a:latin typeface="Gidole" panose="020B0604020202020204" charset="0"/>
              </a:rPr>
              <a:t>Central tendency: what value is the variable centered around?</a:t>
            </a:r>
          </a:p>
          <a:p>
            <a:pPr marL="495325" lvl="1" indent="-190510">
              <a:buFont typeface="Arial" panose="020B0604020202020204" pitchFamily="34" charset="0"/>
              <a:buChar char="•"/>
            </a:pPr>
            <a:r>
              <a:rPr lang="en-US" sz="2400" dirty="0">
                <a:latin typeface="Gidole" panose="020B0604020202020204" charset="0"/>
              </a:rPr>
              <a:t>Mean: “average”</a:t>
            </a:r>
          </a:p>
          <a:p>
            <a:pPr marL="495325" lvl="1" indent="-190510">
              <a:buFont typeface="Arial" panose="020B0604020202020204" pitchFamily="34" charset="0"/>
              <a:buChar char="•"/>
            </a:pPr>
            <a:r>
              <a:rPr lang="en-US" sz="2400" dirty="0">
                <a:latin typeface="Gidole" panose="020B0604020202020204" charset="0"/>
              </a:rPr>
              <a:t>Median: “middle”</a:t>
            </a:r>
          </a:p>
          <a:p>
            <a:pPr marL="495325" lvl="1" indent="-190510">
              <a:buFont typeface="Arial" panose="020B0604020202020204" pitchFamily="34" charset="0"/>
              <a:buChar char="•"/>
            </a:pPr>
            <a:r>
              <a:rPr lang="en-US" sz="2400" dirty="0">
                <a:latin typeface="Gidole" panose="020B0604020202020204" charset="0"/>
              </a:rPr>
              <a:t>Mode: “most common”</a:t>
            </a:r>
          </a:p>
          <a:p>
            <a:pPr marL="495325" lvl="1" indent="-190510">
              <a:buFont typeface="Arial" panose="020B0604020202020204" pitchFamily="34" charset="0"/>
              <a:buChar char="•"/>
            </a:pPr>
            <a:endParaRPr lang="en-US" sz="2400" dirty="0">
              <a:latin typeface="Gidole" panose="020B0604020202020204" charset="0"/>
            </a:endParaRPr>
          </a:p>
        </p:txBody>
      </p:sp>
    </p:spTree>
    <p:extLst>
      <p:ext uri="{BB962C8B-B14F-4D97-AF65-F5344CB8AC3E}">
        <p14:creationId xmlns:p14="http://schemas.microsoft.com/office/powerpoint/2010/main" val="25385427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805996" y="386559"/>
            <a:ext cx="2133600" cy="784510"/>
          </a:xfrm>
          <a:prstGeom prst="rect">
            <a:avLst/>
          </a:prstGeom>
        </p:spPr>
        <p:txBody>
          <a:bodyPr lIns="0" tIns="0" rIns="0" bIns="0" rtlCol="0" anchor="t">
            <a:spAutoFit/>
          </a:bodyPr>
          <a:lstStyle/>
          <a:p>
            <a:pPr>
              <a:lnSpc>
                <a:spcPts val="6720"/>
              </a:lnSpc>
              <a:spcBef>
                <a:spcPct val="0"/>
              </a:spcBef>
            </a:pPr>
            <a:r>
              <a:rPr lang="en-US" sz="4800" dirty="0">
                <a:solidFill>
                  <a:srgbClr val="000000"/>
                </a:solidFill>
                <a:latin typeface="Open Sans Extra Bold"/>
              </a:rPr>
              <a:t>DRILL</a:t>
            </a:r>
          </a:p>
        </p:txBody>
      </p:sp>
      <p:sp>
        <p:nvSpPr>
          <p:cNvPr id="10" name="TextBox 10"/>
          <p:cNvSpPr txBox="1"/>
          <p:nvPr/>
        </p:nvSpPr>
        <p:spPr>
          <a:xfrm>
            <a:off x="805997" y="1147290"/>
            <a:ext cx="5493204" cy="2215991"/>
          </a:xfrm>
          <a:prstGeom prst="rect">
            <a:avLst/>
          </a:prstGeom>
        </p:spPr>
        <p:txBody>
          <a:bodyPr wrap="square" lIns="0" tIns="0" rIns="0" bIns="0" rtlCol="0" anchor="t">
            <a:spAutoFit/>
          </a:bodyPr>
          <a:lstStyle/>
          <a:p>
            <a:pPr marL="535967" lvl="1" indent="-304815">
              <a:buFont typeface="Arial" panose="020B0604020202020204" pitchFamily="34" charset="0"/>
              <a:buChar char="•"/>
            </a:pPr>
            <a:r>
              <a:rPr lang="en-US" sz="2400" dirty="0">
                <a:solidFill>
                  <a:srgbClr val="000000"/>
                </a:solidFill>
                <a:latin typeface="Gidole" panose="020B0604020202020204" charset="0"/>
              </a:rPr>
              <a:t>You are consulting for a non-profit on fundraising strategies</a:t>
            </a:r>
          </a:p>
          <a:p>
            <a:pPr marL="535967" lvl="1" indent="-304815">
              <a:buFont typeface="Arial" panose="020B0604020202020204" pitchFamily="34" charset="0"/>
              <a:buChar char="•"/>
            </a:pPr>
            <a:r>
              <a:rPr lang="en-US" sz="2400" dirty="0">
                <a:solidFill>
                  <a:srgbClr val="000000"/>
                </a:solidFill>
                <a:latin typeface="Gidole" panose="020B0604020202020204" charset="0"/>
              </a:rPr>
              <a:t>Donation data is shown to the right</a:t>
            </a:r>
          </a:p>
          <a:p>
            <a:pPr marL="535967" lvl="1" indent="-304815">
              <a:buFont typeface="Arial" panose="020B0604020202020204" pitchFamily="34" charset="0"/>
              <a:buChar char="•"/>
            </a:pPr>
            <a:r>
              <a:rPr lang="en-US" sz="2400" dirty="0">
                <a:solidFill>
                  <a:srgbClr val="000000"/>
                </a:solidFill>
                <a:latin typeface="Gidole" panose="020B0604020202020204" charset="0"/>
              </a:rPr>
              <a:t>Which measure of central tendency (mean/median/mode) should be tracked? </a:t>
            </a:r>
          </a:p>
        </p:txBody>
      </p:sp>
      <p:graphicFrame>
        <p:nvGraphicFramePr>
          <p:cNvPr id="89" name="Table 89">
            <a:extLst>
              <a:ext uri="{FF2B5EF4-FFF2-40B4-BE49-F238E27FC236}">
                <a16:creationId xmlns:a16="http://schemas.microsoft.com/office/drawing/2014/main" id="{A9518A22-9A5B-422B-A311-731ADD1D01D6}"/>
              </a:ext>
            </a:extLst>
          </p:cNvPr>
          <p:cNvGraphicFramePr>
            <a:graphicFrameLocks noGrp="1"/>
          </p:cNvGraphicFramePr>
          <p:nvPr/>
        </p:nvGraphicFramePr>
        <p:xfrm>
          <a:off x="6502400" y="1206612"/>
          <a:ext cx="3725333" cy="2194560"/>
        </p:xfrm>
        <a:graphic>
          <a:graphicData uri="http://schemas.openxmlformats.org/drawingml/2006/table">
            <a:tbl>
              <a:tblPr firstRow="1" bandRow="1">
                <a:tableStyleId>{72833802-FEF1-4C79-8D5D-14CF1EAF98D9}</a:tableStyleId>
              </a:tblPr>
              <a:tblGrid>
                <a:gridCol w="3725333">
                  <a:extLst>
                    <a:ext uri="{9D8B030D-6E8A-4147-A177-3AD203B41FA5}">
                      <a16:colId xmlns:a16="http://schemas.microsoft.com/office/drawing/2014/main" val="43855384"/>
                    </a:ext>
                  </a:extLst>
                </a:gridCol>
              </a:tblGrid>
              <a:tr h="365760">
                <a:tc>
                  <a:txBody>
                    <a:bodyPr/>
                    <a:lstStyle/>
                    <a:p>
                      <a:r>
                        <a:rPr lang="en-US" sz="2000" dirty="0">
                          <a:latin typeface="Gidole" panose="020B0604020202020204" charset="0"/>
                        </a:rPr>
                        <a:t>Variable</a:t>
                      </a:r>
                    </a:p>
                  </a:txBody>
                  <a:tcPr marL="60960" marR="60960" marT="30480" marB="30480">
                    <a:solidFill>
                      <a:srgbClr val="CF3338"/>
                    </a:solidFill>
                  </a:tcPr>
                </a:tc>
                <a:extLst>
                  <a:ext uri="{0D108BD9-81ED-4DB2-BD59-A6C34878D82A}">
                    <a16:rowId xmlns:a16="http://schemas.microsoft.com/office/drawing/2014/main" val="1685335321"/>
                  </a:ext>
                </a:extLst>
              </a:tr>
              <a:tr h="365760">
                <a:tc>
                  <a:txBody>
                    <a:bodyPr/>
                    <a:lstStyle/>
                    <a:p>
                      <a:r>
                        <a:rPr lang="en-US" sz="2000" dirty="0">
                          <a:latin typeface="Roboto Mono" pitchFamily="2" charset="0"/>
                          <a:ea typeface="Roboto Mono" pitchFamily="2" charset="0"/>
                        </a:rPr>
                        <a:t>10</a:t>
                      </a:r>
                    </a:p>
                  </a:txBody>
                  <a:tcPr marL="60960" marR="60960" marT="30480" marB="30480"/>
                </a:tc>
                <a:extLst>
                  <a:ext uri="{0D108BD9-81ED-4DB2-BD59-A6C34878D82A}">
                    <a16:rowId xmlns:a16="http://schemas.microsoft.com/office/drawing/2014/main" val="787104677"/>
                  </a:ext>
                </a:extLst>
              </a:tr>
              <a:tr h="365760">
                <a:tc>
                  <a:txBody>
                    <a:bodyPr/>
                    <a:lstStyle/>
                    <a:p>
                      <a:r>
                        <a:rPr lang="en-US" sz="2000" dirty="0">
                          <a:latin typeface="Roboto Mono" pitchFamily="2" charset="0"/>
                          <a:ea typeface="Roboto Mono" pitchFamily="2" charset="0"/>
                        </a:rPr>
                        <a:t>10</a:t>
                      </a:r>
                    </a:p>
                  </a:txBody>
                  <a:tcPr marL="60960" marR="60960" marT="30480" marB="30480"/>
                </a:tc>
                <a:extLst>
                  <a:ext uri="{0D108BD9-81ED-4DB2-BD59-A6C34878D82A}">
                    <a16:rowId xmlns:a16="http://schemas.microsoft.com/office/drawing/2014/main" val="1485117769"/>
                  </a:ext>
                </a:extLst>
              </a:tr>
              <a:tr h="365760">
                <a:tc>
                  <a:txBody>
                    <a:bodyPr/>
                    <a:lstStyle/>
                    <a:p>
                      <a:r>
                        <a:rPr lang="en-US" sz="2000" dirty="0">
                          <a:latin typeface="Roboto Mono" pitchFamily="2" charset="0"/>
                          <a:ea typeface="Roboto Mono" pitchFamily="2" charset="0"/>
                        </a:rPr>
                        <a:t>20</a:t>
                      </a:r>
                    </a:p>
                  </a:txBody>
                  <a:tcPr marL="60960" marR="60960" marT="30480" marB="30480"/>
                </a:tc>
                <a:extLst>
                  <a:ext uri="{0D108BD9-81ED-4DB2-BD59-A6C34878D82A}">
                    <a16:rowId xmlns:a16="http://schemas.microsoft.com/office/drawing/2014/main" val="3931548709"/>
                  </a:ext>
                </a:extLst>
              </a:tr>
              <a:tr h="365760">
                <a:tc>
                  <a:txBody>
                    <a:bodyPr/>
                    <a:lstStyle/>
                    <a:p>
                      <a:r>
                        <a:rPr lang="en-US" sz="2000" dirty="0">
                          <a:latin typeface="Roboto Mono" pitchFamily="2" charset="0"/>
                          <a:ea typeface="Roboto Mono" pitchFamily="2" charset="0"/>
                        </a:rPr>
                        <a:t>30</a:t>
                      </a:r>
                    </a:p>
                  </a:txBody>
                  <a:tcPr marL="60960" marR="60960" marT="30480" marB="30480"/>
                </a:tc>
                <a:extLst>
                  <a:ext uri="{0D108BD9-81ED-4DB2-BD59-A6C34878D82A}">
                    <a16:rowId xmlns:a16="http://schemas.microsoft.com/office/drawing/2014/main" val="3268049934"/>
                  </a:ext>
                </a:extLst>
              </a:tr>
              <a:tr h="365760">
                <a:tc>
                  <a:txBody>
                    <a:bodyPr/>
                    <a:lstStyle/>
                    <a:p>
                      <a:r>
                        <a:rPr lang="en-US" sz="2000" dirty="0">
                          <a:latin typeface="Roboto Mono" pitchFamily="2" charset="0"/>
                          <a:ea typeface="Roboto Mono" pitchFamily="2" charset="0"/>
                        </a:rPr>
                        <a:t>100</a:t>
                      </a:r>
                    </a:p>
                  </a:txBody>
                  <a:tcPr marL="60960" marR="60960" marT="30480" marB="30480"/>
                </a:tc>
                <a:extLst>
                  <a:ext uri="{0D108BD9-81ED-4DB2-BD59-A6C34878D82A}">
                    <a16:rowId xmlns:a16="http://schemas.microsoft.com/office/drawing/2014/main" val="3402517326"/>
                  </a:ext>
                </a:extLst>
              </a:tr>
            </a:tbl>
          </a:graphicData>
        </a:graphic>
      </p:graphicFrame>
    </p:spTree>
    <p:extLst>
      <p:ext uri="{BB962C8B-B14F-4D97-AF65-F5344CB8AC3E}">
        <p14:creationId xmlns:p14="http://schemas.microsoft.com/office/powerpoint/2010/main" val="36507961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520861" y="393539"/>
            <a:ext cx="10324617" cy="1107996"/>
          </a:xfrm>
          <a:prstGeom prst="rect">
            <a:avLst/>
          </a:prstGeom>
          <a:noFill/>
        </p:spPr>
        <p:txBody>
          <a:bodyPr wrap="square" rtlCol="0">
            <a:spAutoFit/>
          </a:bodyPr>
          <a:lstStyle/>
          <a:p>
            <a:r>
              <a:rPr lang="en-US" sz="6600" b="1" dirty="0">
                <a:solidFill>
                  <a:schemeClr val="bg1"/>
                </a:solidFill>
                <a:latin typeface="Normafixed Tryout" panose="00000409000000000000" pitchFamily="49" charset="0"/>
              </a:rPr>
              <a:t>Hi, I’m George</a:t>
            </a:r>
          </a:p>
        </p:txBody>
      </p:sp>
      <p:pic>
        <p:nvPicPr>
          <p:cNvPr id="3" name="Picture 4" descr="Advancing into Analytics Cover Image">
            <a:extLst>
              <a:ext uri="{FF2B5EF4-FFF2-40B4-BE49-F238E27FC236}">
                <a16:creationId xmlns:a16="http://schemas.microsoft.com/office/drawing/2014/main" id="{588F684B-18EF-D76C-5F7B-15E4BAD6064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88155" y="350009"/>
            <a:ext cx="2830945" cy="369756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Free photos of Cleveland">
            <a:extLst>
              <a:ext uri="{FF2B5EF4-FFF2-40B4-BE49-F238E27FC236}">
                <a16:creationId xmlns:a16="http://schemas.microsoft.com/office/drawing/2014/main" id="{CBA53EEE-E3E1-D99E-A4DC-1C4DD2E6CE4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30461" y="1979206"/>
            <a:ext cx="3690239" cy="245631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Logo&#10;&#10;Description automatically generated">
            <a:extLst>
              <a:ext uri="{FF2B5EF4-FFF2-40B4-BE49-F238E27FC236}">
                <a16:creationId xmlns:a16="http://schemas.microsoft.com/office/drawing/2014/main" id="{97E0F267-87DF-961E-1FAA-47FD4F27A5C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22460" y="4001797"/>
            <a:ext cx="4965539" cy="3641787"/>
          </a:xfrm>
          <a:prstGeom prst="rect">
            <a:avLst/>
          </a:prstGeom>
        </p:spPr>
      </p:pic>
      <p:pic>
        <p:nvPicPr>
          <p:cNvPr id="1026" name="Picture 2" descr="Excel MVP Led Training - The Best Way to Learn Excel.">
            <a:extLst>
              <a:ext uri="{FF2B5EF4-FFF2-40B4-BE49-F238E27FC236}">
                <a16:creationId xmlns:a16="http://schemas.microsoft.com/office/drawing/2014/main" id="{2A1CA193-2FA9-8F81-F4B7-A7434CB374E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9588" y="4765760"/>
            <a:ext cx="4532872" cy="18288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7855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805996" y="386559"/>
            <a:ext cx="2133600" cy="784510"/>
          </a:xfrm>
          <a:prstGeom prst="rect">
            <a:avLst/>
          </a:prstGeom>
        </p:spPr>
        <p:txBody>
          <a:bodyPr lIns="0" tIns="0" rIns="0" bIns="0" rtlCol="0" anchor="t">
            <a:spAutoFit/>
          </a:bodyPr>
          <a:lstStyle/>
          <a:p>
            <a:pPr>
              <a:lnSpc>
                <a:spcPts val="6720"/>
              </a:lnSpc>
              <a:spcBef>
                <a:spcPct val="0"/>
              </a:spcBef>
            </a:pPr>
            <a:r>
              <a:rPr lang="en-US" sz="4800" dirty="0">
                <a:solidFill>
                  <a:srgbClr val="000000"/>
                </a:solidFill>
                <a:latin typeface="Open Sans Extra Bold"/>
              </a:rPr>
              <a:t>DRILL</a:t>
            </a:r>
          </a:p>
        </p:txBody>
      </p:sp>
      <p:sp>
        <p:nvSpPr>
          <p:cNvPr id="10" name="TextBox 10"/>
          <p:cNvSpPr txBox="1"/>
          <p:nvPr/>
        </p:nvSpPr>
        <p:spPr>
          <a:xfrm>
            <a:off x="805997" y="1147290"/>
            <a:ext cx="5493204" cy="2585323"/>
          </a:xfrm>
          <a:prstGeom prst="rect">
            <a:avLst/>
          </a:prstGeom>
        </p:spPr>
        <p:txBody>
          <a:bodyPr wrap="square" lIns="0" tIns="0" rIns="0" bIns="0" rtlCol="0" anchor="t">
            <a:spAutoFit/>
          </a:bodyPr>
          <a:lstStyle/>
          <a:p>
            <a:pPr marL="535967" lvl="1" indent="-304815">
              <a:buFont typeface="Arial" panose="020B0604020202020204" pitchFamily="34" charset="0"/>
              <a:buChar char="•"/>
            </a:pPr>
            <a:r>
              <a:rPr lang="en-US" sz="2400" dirty="0">
                <a:solidFill>
                  <a:srgbClr val="000000"/>
                </a:solidFill>
                <a:latin typeface="Gidole" panose="020B0604020202020204" charset="0"/>
              </a:rPr>
              <a:t>You are consulting for a non-profit on fundraising strategies</a:t>
            </a:r>
          </a:p>
          <a:p>
            <a:pPr marL="535967" lvl="1" indent="-304815">
              <a:buFont typeface="Arial" panose="020B0604020202020204" pitchFamily="34" charset="0"/>
              <a:buChar char="•"/>
            </a:pPr>
            <a:r>
              <a:rPr lang="en-US" sz="2400" dirty="0">
                <a:solidFill>
                  <a:srgbClr val="000000"/>
                </a:solidFill>
                <a:latin typeface="Gidole" panose="020B0604020202020204" charset="0"/>
              </a:rPr>
              <a:t>Donation data is shown to the right</a:t>
            </a:r>
          </a:p>
          <a:p>
            <a:pPr marL="535967" lvl="1" indent="-304815">
              <a:buFont typeface="Arial" panose="020B0604020202020204" pitchFamily="34" charset="0"/>
              <a:buChar char="•"/>
            </a:pPr>
            <a:r>
              <a:rPr lang="en-US" sz="2400" dirty="0">
                <a:solidFill>
                  <a:srgbClr val="000000"/>
                </a:solidFill>
                <a:latin typeface="Gidole" panose="020B0604020202020204" charset="0"/>
              </a:rPr>
              <a:t>Which measure of central tendency (mean/median/mode) should be tracked? </a:t>
            </a:r>
          </a:p>
          <a:p>
            <a:pPr marL="535967" lvl="1" indent="-304815">
              <a:buFont typeface="Arial" panose="020B0604020202020204" pitchFamily="34" charset="0"/>
              <a:buChar char="•"/>
            </a:pPr>
            <a:r>
              <a:rPr lang="en-US" sz="2400" b="1" dirty="0">
                <a:solidFill>
                  <a:srgbClr val="000000"/>
                </a:solidFill>
                <a:latin typeface="Gidole" panose="020B0604020202020204" charset="0"/>
              </a:rPr>
              <a:t>No one statistic rules them all</a:t>
            </a:r>
          </a:p>
        </p:txBody>
      </p:sp>
      <p:graphicFrame>
        <p:nvGraphicFramePr>
          <p:cNvPr id="89" name="Table 89">
            <a:extLst>
              <a:ext uri="{FF2B5EF4-FFF2-40B4-BE49-F238E27FC236}">
                <a16:creationId xmlns:a16="http://schemas.microsoft.com/office/drawing/2014/main" id="{A9518A22-9A5B-422B-A311-731ADD1D01D6}"/>
              </a:ext>
            </a:extLst>
          </p:cNvPr>
          <p:cNvGraphicFramePr>
            <a:graphicFrameLocks noGrp="1"/>
          </p:cNvGraphicFramePr>
          <p:nvPr/>
        </p:nvGraphicFramePr>
        <p:xfrm>
          <a:off x="6502400" y="1206612"/>
          <a:ext cx="3725333" cy="2194560"/>
        </p:xfrm>
        <a:graphic>
          <a:graphicData uri="http://schemas.openxmlformats.org/drawingml/2006/table">
            <a:tbl>
              <a:tblPr firstRow="1" bandRow="1">
                <a:tableStyleId>{72833802-FEF1-4C79-8D5D-14CF1EAF98D9}</a:tableStyleId>
              </a:tblPr>
              <a:tblGrid>
                <a:gridCol w="3725333">
                  <a:extLst>
                    <a:ext uri="{9D8B030D-6E8A-4147-A177-3AD203B41FA5}">
                      <a16:colId xmlns:a16="http://schemas.microsoft.com/office/drawing/2014/main" val="43855384"/>
                    </a:ext>
                  </a:extLst>
                </a:gridCol>
              </a:tblGrid>
              <a:tr h="365760">
                <a:tc>
                  <a:txBody>
                    <a:bodyPr/>
                    <a:lstStyle/>
                    <a:p>
                      <a:r>
                        <a:rPr lang="en-US" sz="2000" dirty="0">
                          <a:latin typeface="Gidole" panose="020B0604020202020204" charset="0"/>
                        </a:rPr>
                        <a:t>Variable</a:t>
                      </a:r>
                    </a:p>
                  </a:txBody>
                  <a:tcPr marL="60960" marR="60960" marT="30480" marB="30480">
                    <a:solidFill>
                      <a:srgbClr val="CF3338"/>
                    </a:solidFill>
                  </a:tcPr>
                </a:tc>
                <a:extLst>
                  <a:ext uri="{0D108BD9-81ED-4DB2-BD59-A6C34878D82A}">
                    <a16:rowId xmlns:a16="http://schemas.microsoft.com/office/drawing/2014/main" val="1685335321"/>
                  </a:ext>
                </a:extLst>
              </a:tr>
              <a:tr h="365760">
                <a:tc>
                  <a:txBody>
                    <a:bodyPr/>
                    <a:lstStyle/>
                    <a:p>
                      <a:r>
                        <a:rPr lang="en-US" sz="2000" dirty="0">
                          <a:latin typeface="Gidole" panose="020B0604020202020204" charset="0"/>
                          <a:ea typeface="Roboto Mono" pitchFamily="2" charset="0"/>
                        </a:rPr>
                        <a:t>$10</a:t>
                      </a:r>
                    </a:p>
                  </a:txBody>
                  <a:tcPr marL="60960" marR="60960" marT="30480" marB="30480"/>
                </a:tc>
                <a:extLst>
                  <a:ext uri="{0D108BD9-81ED-4DB2-BD59-A6C34878D82A}">
                    <a16:rowId xmlns:a16="http://schemas.microsoft.com/office/drawing/2014/main" val="787104677"/>
                  </a:ext>
                </a:extLst>
              </a:tr>
              <a:tr h="365760">
                <a:tc>
                  <a:txBody>
                    <a:bodyPr/>
                    <a:lstStyle/>
                    <a:p>
                      <a:r>
                        <a:rPr lang="en-US" sz="2000" dirty="0">
                          <a:latin typeface="Gidole" panose="020B0604020202020204" charset="0"/>
                          <a:ea typeface="Roboto Mono" pitchFamily="2" charset="0"/>
                        </a:rPr>
                        <a:t>$10</a:t>
                      </a:r>
                    </a:p>
                  </a:txBody>
                  <a:tcPr marL="60960" marR="60960" marT="30480" marB="30480"/>
                </a:tc>
                <a:extLst>
                  <a:ext uri="{0D108BD9-81ED-4DB2-BD59-A6C34878D82A}">
                    <a16:rowId xmlns:a16="http://schemas.microsoft.com/office/drawing/2014/main" val="1485117769"/>
                  </a:ext>
                </a:extLst>
              </a:tr>
              <a:tr h="365760">
                <a:tc>
                  <a:txBody>
                    <a:bodyPr/>
                    <a:lstStyle/>
                    <a:p>
                      <a:r>
                        <a:rPr lang="en-US" sz="2000" dirty="0">
                          <a:latin typeface="Gidole" panose="020B0604020202020204" charset="0"/>
                          <a:ea typeface="Roboto Mono" pitchFamily="2" charset="0"/>
                        </a:rPr>
                        <a:t>$20</a:t>
                      </a:r>
                    </a:p>
                  </a:txBody>
                  <a:tcPr marL="60960" marR="60960" marT="30480" marB="30480"/>
                </a:tc>
                <a:extLst>
                  <a:ext uri="{0D108BD9-81ED-4DB2-BD59-A6C34878D82A}">
                    <a16:rowId xmlns:a16="http://schemas.microsoft.com/office/drawing/2014/main" val="3931548709"/>
                  </a:ext>
                </a:extLst>
              </a:tr>
              <a:tr h="365760">
                <a:tc>
                  <a:txBody>
                    <a:bodyPr/>
                    <a:lstStyle/>
                    <a:p>
                      <a:r>
                        <a:rPr lang="en-US" sz="2000" dirty="0">
                          <a:latin typeface="Gidole" panose="020B0604020202020204" charset="0"/>
                          <a:ea typeface="Roboto Mono" pitchFamily="2" charset="0"/>
                        </a:rPr>
                        <a:t>$30</a:t>
                      </a:r>
                    </a:p>
                  </a:txBody>
                  <a:tcPr marL="60960" marR="60960" marT="30480" marB="30480"/>
                </a:tc>
                <a:extLst>
                  <a:ext uri="{0D108BD9-81ED-4DB2-BD59-A6C34878D82A}">
                    <a16:rowId xmlns:a16="http://schemas.microsoft.com/office/drawing/2014/main" val="3268049934"/>
                  </a:ext>
                </a:extLst>
              </a:tr>
              <a:tr h="365760">
                <a:tc>
                  <a:txBody>
                    <a:bodyPr/>
                    <a:lstStyle/>
                    <a:p>
                      <a:r>
                        <a:rPr lang="en-US" sz="2000" dirty="0">
                          <a:latin typeface="Gidole" panose="020B0604020202020204" charset="0"/>
                          <a:ea typeface="Roboto Mono" pitchFamily="2" charset="0"/>
                        </a:rPr>
                        <a:t>$100</a:t>
                      </a:r>
                    </a:p>
                  </a:txBody>
                  <a:tcPr marL="60960" marR="60960" marT="30480" marB="30480"/>
                </a:tc>
                <a:extLst>
                  <a:ext uri="{0D108BD9-81ED-4DB2-BD59-A6C34878D82A}">
                    <a16:rowId xmlns:a16="http://schemas.microsoft.com/office/drawing/2014/main" val="3402517326"/>
                  </a:ext>
                </a:extLst>
              </a:tr>
            </a:tbl>
          </a:graphicData>
        </a:graphic>
      </p:graphicFrame>
      <p:graphicFrame>
        <p:nvGraphicFramePr>
          <p:cNvPr id="6" name="Table 89">
            <a:extLst>
              <a:ext uri="{FF2B5EF4-FFF2-40B4-BE49-F238E27FC236}">
                <a16:creationId xmlns:a16="http://schemas.microsoft.com/office/drawing/2014/main" id="{29F564BB-98E9-400D-B590-0B7AAFC6BF14}"/>
              </a:ext>
            </a:extLst>
          </p:cNvPr>
          <p:cNvGraphicFramePr>
            <a:graphicFrameLocks noGrp="1"/>
          </p:cNvGraphicFramePr>
          <p:nvPr/>
        </p:nvGraphicFramePr>
        <p:xfrm>
          <a:off x="6502400" y="3784600"/>
          <a:ext cx="3725334" cy="1463040"/>
        </p:xfrm>
        <a:graphic>
          <a:graphicData uri="http://schemas.openxmlformats.org/drawingml/2006/table">
            <a:tbl>
              <a:tblPr firstRow="1" bandRow="1">
                <a:tableStyleId>{72833802-FEF1-4C79-8D5D-14CF1EAF98D9}</a:tableStyleId>
              </a:tblPr>
              <a:tblGrid>
                <a:gridCol w="1862667">
                  <a:extLst>
                    <a:ext uri="{9D8B030D-6E8A-4147-A177-3AD203B41FA5}">
                      <a16:colId xmlns:a16="http://schemas.microsoft.com/office/drawing/2014/main" val="43855384"/>
                    </a:ext>
                  </a:extLst>
                </a:gridCol>
                <a:gridCol w="1862667">
                  <a:extLst>
                    <a:ext uri="{9D8B030D-6E8A-4147-A177-3AD203B41FA5}">
                      <a16:colId xmlns:a16="http://schemas.microsoft.com/office/drawing/2014/main" val="2374285025"/>
                    </a:ext>
                  </a:extLst>
                </a:gridCol>
              </a:tblGrid>
              <a:tr h="365760">
                <a:tc>
                  <a:txBody>
                    <a:bodyPr/>
                    <a:lstStyle/>
                    <a:p>
                      <a:r>
                        <a:rPr lang="en-US" sz="2000" dirty="0">
                          <a:latin typeface="Gidole" panose="020B0604020202020204" charset="0"/>
                        </a:rPr>
                        <a:t>Statistic</a:t>
                      </a:r>
                    </a:p>
                  </a:txBody>
                  <a:tcPr marL="60960" marR="60960" marT="30480" marB="30480">
                    <a:solidFill>
                      <a:srgbClr val="CF3338"/>
                    </a:solidFill>
                  </a:tcPr>
                </a:tc>
                <a:tc>
                  <a:txBody>
                    <a:bodyPr/>
                    <a:lstStyle/>
                    <a:p>
                      <a:r>
                        <a:rPr lang="en-US" sz="2000" dirty="0">
                          <a:latin typeface="Gidole" panose="020B0604020202020204" charset="0"/>
                        </a:rPr>
                        <a:t>Value</a:t>
                      </a:r>
                    </a:p>
                  </a:txBody>
                  <a:tcPr marL="60960" marR="60960" marT="30480" marB="30480">
                    <a:solidFill>
                      <a:srgbClr val="CF3338"/>
                    </a:solidFill>
                  </a:tcPr>
                </a:tc>
                <a:extLst>
                  <a:ext uri="{0D108BD9-81ED-4DB2-BD59-A6C34878D82A}">
                    <a16:rowId xmlns:a16="http://schemas.microsoft.com/office/drawing/2014/main" val="1685335321"/>
                  </a:ext>
                </a:extLst>
              </a:tr>
              <a:tr h="365760">
                <a:tc>
                  <a:txBody>
                    <a:bodyPr/>
                    <a:lstStyle/>
                    <a:p>
                      <a:r>
                        <a:rPr lang="en-US" sz="2000" dirty="0">
                          <a:latin typeface="Gidole" panose="020B0604020202020204" charset="0"/>
                          <a:ea typeface="Roboto Mono" pitchFamily="2" charset="0"/>
                        </a:rPr>
                        <a:t>Mean</a:t>
                      </a:r>
                    </a:p>
                  </a:txBody>
                  <a:tcPr marL="60960" marR="60960" marT="30480" marB="30480"/>
                </a:tc>
                <a:tc>
                  <a:txBody>
                    <a:bodyPr/>
                    <a:lstStyle/>
                    <a:p>
                      <a:r>
                        <a:rPr lang="en-US" sz="2000" dirty="0">
                          <a:latin typeface="Gidole" panose="020B0604020202020204" charset="0"/>
                          <a:ea typeface="Roboto Mono" pitchFamily="2" charset="0"/>
                        </a:rPr>
                        <a:t>$34</a:t>
                      </a:r>
                    </a:p>
                  </a:txBody>
                  <a:tcPr marL="60960" marR="60960" marT="30480" marB="30480"/>
                </a:tc>
                <a:extLst>
                  <a:ext uri="{0D108BD9-81ED-4DB2-BD59-A6C34878D82A}">
                    <a16:rowId xmlns:a16="http://schemas.microsoft.com/office/drawing/2014/main" val="787104677"/>
                  </a:ext>
                </a:extLst>
              </a:tr>
              <a:tr h="365760">
                <a:tc>
                  <a:txBody>
                    <a:bodyPr/>
                    <a:lstStyle/>
                    <a:p>
                      <a:r>
                        <a:rPr lang="en-US" sz="2000" dirty="0">
                          <a:latin typeface="Gidole" panose="020B0604020202020204" charset="0"/>
                          <a:ea typeface="Roboto Mono" pitchFamily="2" charset="0"/>
                        </a:rPr>
                        <a:t>Median</a:t>
                      </a:r>
                    </a:p>
                  </a:txBody>
                  <a:tcPr marL="60960" marR="60960" marT="30480" marB="30480"/>
                </a:tc>
                <a:tc>
                  <a:txBody>
                    <a:bodyPr/>
                    <a:lstStyle/>
                    <a:p>
                      <a:r>
                        <a:rPr lang="en-US" sz="2000" dirty="0">
                          <a:latin typeface="Gidole" panose="020B0604020202020204" charset="0"/>
                          <a:ea typeface="Roboto Mono" pitchFamily="2" charset="0"/>
                        </a:rPr>
                        <a:t>$20</a:t>
                      </a:r>
                    </a:p>
                  </a:txBody>
                  <a:tcPr marL="60960" marR="60960" marT="30480" marB="30480"/>
                </a:tc>
                <a:extLst>
                  <a:ext uri="{0D108BD9-81ED-4DB2-BD59-A6C34878D82A}">
                    <a16:rowId xmlns:a16="http://schemas.microsoft.com/office/drawing/2014/main" val="1485117769"/>
                  </a:ext>
                </a:extLst>
              </a:tr>
              <a:tr h="365760">
                <a:tc>
                  <a:txBody>
                    <a:bodyPr/>
                    <a:lstStyle/>
                    <a:p>
                      <a:r>
                        <a:rPr lang="en-US" sz="2000" dirty="0">
                          <a:latin typeface="Gidole" panose="020B0604020202020204" charset="0"/>
                          <a:ea typeface="Roboto Mono" pitchFamily="2" charset="0"/>
                        </a:rPr>
                        <a:t>Mode</a:t>
                      </a:r>
                    </a:p>
                  </a:txBody>
                  <a:tcPr marL="60960" marR="60960" marT="30480" marB="30480"/>
                </a:tc>
                <a:tc>
                  <a:txBody>
                    <a:bodyPr/>
                    <a:lstStyle/>
                    <a:p>
                      <a:r>
                        <a:rPr lang="en-US" sz="2000" dirty="0">
                          <a:latin typeface="Gidole" panose="020B0604020202020204" charset="0"/>
                          <a:ea typeface="Roboto Mono" pitchFamily="2" charset="0"/>
                        </a:rPr>
                        <a:t>$10</a:t>
                      </a:r>
                    </a:p>
                  </a:txBody>
                  <a:tcPr marL="60960" marR="60960" marT="30480" marB="30480"/>
                </a:tc>
                <a:extLst>
                  <a:ext uri="{0D108BD9-81ED-4DB2-BD59-A6C34878D82A}">
                    <a16:rowId xmlns:a16="http://schemas.microsoft.com/office/drawing/2014/main" val="3931548709"/>
                  </a:ext>
                </a:extLst>
              </a:tr>
            </a:tbl>
          </a:graphicData>
        </a:graphic>
      </p:graphicFrame>
    </p:spTree>
    <p:extLst>
      <p:ext uri="{BB962C8B-B14F-4D97-AF65-F5344CB8AC3E}">
        <p14:creationId xmlns:p14="http://schemas.microsoft.com/office/powerpoint/2010/main" val="22465754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50345" y="0"/>
            <a:ext cx="12342345" cy="2310984"/>
          </a:xfrm>
          <a:prstGeom prst="rect">
            <a:avLst/>
          </a:prstGeom>
          <a:solidFill>
            <a:srgbClr val="3D3935"/>
          </a:solidFill>
        </p:spPr>
        <p:txBody>
          <a:bodyPr/>
          <a:lstStyle/>
          <a:p>
            <a:endParaRPr lang="en-US" sz="1200"/>
          </a:p>
        </p:txBody>
      </p:sp>
      <p:grpSp>
        <p:nvGrpSpPr>
          <p:cNvPr id="3" name="Group 3"/>
          <p:cNvGrpSpPr/>
          <p:nvPr/>
        </p:nvGrpSpPr>
        <p:grpSpPr>
          <a:xfrm>
            <a:off x="1" y="35140"/>
            <a:ext cx="2279491" cy="2275845"/>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txBody>
            <a:bodyPr/>
            <a:lstStyle/>
            <a:p>
              <a:endParaRPr lang="en-US" sz="1200"/>
            </a:p>
          </p:txBody>
        </p:sp>
      </p:grpSp>
      <p:grpSp>
        <p:nvGrpSpPr>
          <p:cNvPr id="5" name="Group 5"/>
          <p:cNvGrpSpPr/>
          <p:nvPr/>
        </p:nvGrpSpPr>
        <p:grpSpPr>
          <a:xfrm rot="-10800000">
            <a:off x="-1407106" y="-126123"/>
            <a:ext cx="2814212" cy="2437107"/>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txBody>
            <a:bodyPr/>
            <a:lstStyle/>
            <a:p>
              <a:endParaRPr lang="en-US" sz="1200"/>
            </a:p>
          </p:txBody>
        </p:sp>
      </p:grpSp>
      <p:sp>
        <p:nvSpPr>
          <p:cNvPr id="7" name="TextBox 7"/>
          <p:cNvSpPr txBox="1"/>
          <p:nvPr/>
        </p:nvSpPr>
        <p:spPr>
          <a:xfrm>
            <a:off x="1407106" y="290214"/>
            <a:ext cx="10515158" cy="1515736"/>
          </a:xfrm>
          <a:prstGeom prst="rect">
            <a:avLst/>
          </a:prstGeom>
        </p:spPr>
        <p:txBody>
          <a:bodyPr lIns="0" tIns="0" rIns="0" bIns="0" rtlCol="0" anchor="t">
            <a:spAutoFit/>
          </a:bodyPr>
          <a:lstStyle/>
          <a:p>
            <a:pPr algn="r">
              <a:lnSpc>
                <a:spcPts val="6067"/>
              </a:lnSpc>
            </a:pPr>
            <a:r>
              <a:rPr lang="en-US" sz="4334" b="1" spc="130" dirty="0">
                <a:solidFill>
                  <a:srgbClr val="F2F0F4"/>
                </a:solidFill>
                <a:latin typeface="League Spartan Italics"/>
              </a:rPr>
              <a:t>Summarizing a variable: descriptive statistics</a:t>
            </a:r>
          </a:p>
        </p:txBody>
      </p:sp>
      <p:pic>
        <p:nvPicPr>
          <p:cNvPr id="8" name="Picture 8"/>
          <p:cNvPicPr>
            <a:picLocks noChangeAspect="1"/>
          </p:cNvPicPr>
          <p:nvPr/>
        </p:nvPicPr>
        <p:blipFill>
          <a:blip r:embed="rId3"/>
          <a:srcRect b="44190"/>
          <a:stretch>
            <a:fillRect/>
          </a:stretch>
        </p:blipFill>
        <p:spPr>
          <a:xfrm>
            <a:off x="10730080" y="6176837"/>
            <a:ext cx="1342081" cy="54912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152400" y="2565400"/>
            <a:ext cx="7416800" cy="2308324"/>
          </a:xfrm>
          <a:prstGeom prst="rect">
            <a:avLst/>
          </a:prstGeom>
          <a:noFill/>
        </p:spPr>
        <p:txBody>
          <a:bodyPr wrap="square" rtlCol="0">
            <a:spAutoFit/>
          </a:bodyPr>
          <a:lstStyle/>
          <a:p>
            <a:pPr marL="495325" lvl="1" indent="-190510">
              <a:buFont typeface="Arial" panose="020B0604020202020204" pitchFamily="34" charset="0"/>
              <a:buChar char="•"/>
            </a:pPr>
            <a:r>
              <a:rPr lang="en-US" sz="2400" dirty="0">
                <a:latin typeface="Gidole" panose="020B0604020202020204" charset="0"/>
              </a:rPr>
              <a:t>Variability: how spread is the variable from the center?</a:t>
            </a:r>
          </a:p>
          <a:p>
            <a:pPr marL="800140" lvl="2" indent="-190510">
              <a:buFont typeface="Arial" panose="020B0604020202020204" pitchFamily="34" charset="0"/>
              <a:buChar char="•"/>
            </a:pPr>
            <a:r>
              <a:rPr lang="en-US" sz="2400" dirty="0">
                <a:latin typeface="Gidole" panose="020B0604020202020204" charset="0"/>
              </a:rPr>
              <a:t>Range: What are the min/max?</a:t>
            </a:r>
          </a:p>
          <a:p>
            <a:pPr marL="800140" lvl="2" indent="-190510">
              <a:buFont typeface="Arial" panose="020B0604020202020204" pitchFamily="34" charset="0"/>
              <a:buChar char="•"/>
            </a:pPr>
            <a:r>
              <a:rPr lang="en-US" sz="2400" dirty="0">
                <a:latin typeface="Gidole" panose="020B0604020202020204" charset="0"/>
              </a:rPr>
              <a:t>Variance: Relative to the mean, how far away does the data fall? </a:t>
            </a:r>
          </a:p>
          <a:p>
            <a:pPr marL="800140" lvl="2" indent="-190510">
              <a:buFont typeface="Arial" panose="020B0604020202020204" pitchFamily="34" charset="0"/>
              <a:buChar char="•"/>
            </a:pPr>
            <a:r>
              <a:rPr lang="en-US" sz="2400" dirty="0">
                <a:latin typeface="Gidole" panose="020B0604020202020204" charset="0"/>
              </a:rPr>
              <a:t>Standard deviation: Square root of the variance</a:t>
            </a:r>
          </a:p>
        </p:txBody>
      </p:sp>
    </p:spTree>
    <p:extLst>
      <p:ext uri="{BB962C8B-B14F-4D97-AF65-F5344CB8AC3E}">
        <p14:creationId xmlns:p14="http://schemas.microsoft.com/office/powerpoint/2010/main" val="10209446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66934" y="0"/>
            <a:ext cx="12323555" cy="6858000"/>
          </a:xfrm>
          <a:prstGeom prst="rect">
            <a:avLst/>
          </a:prstGeom>
          <a:solidFill>
            <a:srgbClr val="CF3338"/>
          </a:solidFill>
        </p:spPr>
        <p:txBody>
          <a:bodyPr/>
          <a:lstStyle/>
          <a:p>
            <a:endParaRPr lang="en-US" sz="1200"/>
          </a:p>
        </p:txBody>
      </p:sp>
      <p:pic>
        <p:nvPicPr>
          <p:cNvPr id="7" name="Picture 7"/>
          <p:cNvPicPr>
            <a:picLocks noChangeAspect="1"/>
          </p:cNvPicPr>
          <p:nvPr/>
        </p:nvPicPr>
        <p:blipFill>
          <a:blip r:embed="rId3"/>
          <a:srcRect/>
          <a:stretch>
            <a:fillRect/>
          </a:stretch>
        </p:blipFill>
        <p:spPr>
          <a:xfrm>
            <a:off x="10733722" y="6172200"/>
            <a:ext cx="1337189" cy="980327"/>
          </a:xfrm>
          <a:prstGeom prst="rect">
            <a:avLst/>
          </a:prstGeom>
        </p:spPr>
      </p:pic>
      <p:sp>
        <p:nvSpPr>
          <p:cNvPr id="8" name="TextBox 8"/>
          <p:cNvSpPr txBox="1"/>
          <p:nvPr/>
        </p:nvSpPr>
        <p:spPr>
          <a:xfrm>
            <a:off x="863600" y="2632628"/>
            <a:ext cx="10744200" cy="2308324"/>
          </a:xfrm>
          <a:prstGeom prst="rect">
            <a:avLst/>
          </a:prstGeom>
        </p:spPr>
        <p:txBody>
          <a:bodyPr wrap="square" lIns="0" tIns="0" rIns="0" bIns="0" rtlCol="0" anchor="t">
            <a:spAutoFit/>
          </a:bodyPr>
          <a:lstStyle/>
          <a:p>
            <a:pPr algn="ctr">
              <a:lnSpc>
                <a:spcPts val="6000"/>
              </a:lnSpc>
            </a:pPr>
            <a:r>
              <a:rPr lang="en-US" sz="6400" spc="250" dirty="0">
                <a:solidFill>
                  <a:srgbClr val="FFFFFF"/>
                </a:solidFill>
                <a:latin typeface="League Spartan Bold"/>
              </a:rPr>
              <a:t>HAVE YOU INSTALLED THE DATA ANALYSIS TOOLPAK?</a:t>
            </a:r>
          </a:p>
        </p:txBody>
      </p:sp>
    </p:spTree>
    <p:extLst>
      <p:ext uri="{BB962C8B-B14F-4D97-AF65-F5344CB8AC3E}">
        <p14:creationId xmlns:p14="http://schemas.microsoft.com/office/powerpoint/2010/main" val="42813914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805996" y="386559"/>
            <a:ext cx="2133600" cy="784510"/>
          </a:xfrm>
          <a:prstGeom prst="rect">
            <a:avLst/>
          </a:prstGeom>
        </p:spPr>
        <p:txBody>
          <a:bodyPr lIns="0" tIns="0" rIns="0" bIns="0" rtlCol="0" anchor="t">
            <a:spAutoFit/>
          </a:bodyPr>
          <a:lstStyle/>
          <a:p>
            <a:pPr>
              <a:lnSpc>
                <a:spcPts val="6720"/>
              </a:lnSpc>
              <a:spcBef>
                <a:spcPct val="0"/>
              </a:spcBef>
            </a:pPr>
            <a:r>
              <a:rPr lang="en-US" sz="4800" dirty="0">
                <a:solidFill>
                  <a:srgbClr val="000000"/>
                </a:solidFill>
                <a:latin typeface="Open Sans Extra Bold"/>
              </a:rPr>
              <a:t>DEMO</a:t>
            </a:r>
          </a:p>
        </p:txBody>
      </p:sp>
      <p:sp>
        <p:nvSpPr>
          <p:cNvPr id="10" name="TextBox 10"/>
          <p:cNvSpPr txBox="1"/>
          <p:nvPr/>
        </p:nvSpPr>
        <p:spPr>
          <a:xfrm>
            <a:off x="805997" y="1147289"/>
            <a:ext cx="5493204" cy="1107996"/>
          </a:xfrm>
          <a:prstGeom prst="rect">
            <a:avLst/>
          </a:prstGeom>
        </p:spPr>
        <p:txBody>
          <a:bodyPr wrap="square" lIns="0" tIns="0" rIns="0" bIns="0" rtlCol="0" anchor="t">
            <a:spAutoFit/>
          </a:bodyPr>
          <a:lstStyle/>
          <a:p>
            <a:pPr marL="535967" lvl="1" indent="-304815">
              <a:buFont typeface="Arial" panose="020B0604020202020204" pitchFamily="34" charset="0"/>
              <a:buChar char="•"/>
            </a:pPr>
            <a:r>
              <a:rPr lang="en-US" sz="2400" dirty="0">
                <a:solidFill>
                  <a:srgbClr val="000000"/>
                </a:solidFill>
                <a:latin typeface="Gidole" panose="020B0604020202020204" charset="0"/>
              </a:rPr>
              <a:t>File: </a:t>
            </a:r>
            <a:r>
              <a:rPr lang="en-US" sz="2400" dirty="0">
                <a:solidFill>
                  <a:srgbClr val="000000"/>
                </a:solidFill>
                <a:latin typeface="Roboto Mono" pitchFamily="2" charset="0"/>
                <a:ea typeface="Roboto Mono" pitchFamily="2" charset="0"/>
              </a:rPr>
              <a:t>wages.xlsx</a:t>
            </a:r>
          </a:p>
          <a:p>
            <a:pPr marL="535967" lvl="1" indent="-304815">
              <a:buFont typeface="Arial" panose="020B0604020202020204" pitchFamily="34" charset="0"/>
              <a:buChar char="•"/>
            </a:pPr>
            <a:r>
              <a:rPr lang="en-US" sz="2400" dirty="0">
                <a:solidFill>
                  <a:srgbClr val="000000"/>
                </a:solidFill>
                <a:latin typeface="Gidole" panose="020B0604020202020204" charset="0"/>
                <a:ea typeface="Roboto Mono" pitchFamily="2" charset="0"/>
              </a:rPr>
              <a:t>Summarize </a:t>
            </a:r>
            <a:r>
              <a:rPr lang="en-US" sz="2400" dirty="0">
                <a:solidFill>
                  <a:srgbClr val="000000"/>
                </a:solidFill>
                <a:latin typeface="Roboto Mono" pitchFamily="2" charset="0"/>
                <a:ea typeface="Roboto Mono" pitchFamily="2" charset="0"/>
              </a:rPr>
              <a:t>wage</a:t>
            </a:r>
            <a:r>
              <a:rPr lang="en-US" sz="2400" dirty="0">
                <a:solidFill>
                  <a:srgbClr val="000000"/>
                </a:solidFill>
                <a:latin typeface="Gidole" panose="020B0604020202020204" charset="0"/>
                <a:ea typeface="Roboto Mono" pitchFamily="2" charset="0"/>
              </a:rPr>
              <a:t> with the Analysis </a:t>
            </a:r>
            <a:r>
              <a:rPr lang="en-US" sz="2400" dirty="0" err="1">
                <a:solidFill>
                  <a:srgbClr val="000000"/>
                </a:solidFill>
                <a:latin typeface="Gidole" panose="020B0604020202020204" charset="0"/>
                <a:ea typeface="Roboto Mono" pitchFamily="2" charset="0"/>
              </a:rPr>
              <a:t>ToolPak</a:t>
            </a:r>
            <a:endParaRPr lang="en-US" sz="2400" dirty="0">
              <a:solidFill>
                <a:srgbClr val="000000"/>
              </a:solidFill>
              <a:latin typeface="Gidole" panose="020B0604020202020204" charset="0"/>
              <a:ea typeface="Roboto Mono" pitchFamily="2" charset="0"/>
            </a:endParaRPr>
          </a:p>
        </p:txBody>
      </p:sp>
    </p:spTree>
    <p:extLst>
      <p:ext uri="{BB962C8B-B14F-4D97-AF65-F5344CB8AC3E}">
        <p14:creationId xmlns:p14="http://schemas.microsoft.com/office/powerpoint/2010/main" val="10696426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74420" y="0"/>
            <a:ext cx="5617580" cy="6858000"/>
          </a:xfrm>
          <a:prstGeom prst="rect">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69227" t="33418" r="20112" b="50548"/>
          <a:stretch/>
        </p:blipFill>
        <p:spPr>
          <a:xfrm>
            <a:off x="10386349" y="5029795"/>
            <a:ext cx="1805651" cy="1991719"/>
          </a:xfrm>
          <a:prstGeom prst="rect">
            <a:avLst/>
          </a:prstGeom>
        </p:spPr>
      </p:pic>
      <p:sp>
        <p:nvSpPr>
          <p:cNvPr id="3" name="TextBox 2"/>
          <p:cNvSpPr txBox="1"/>
          <p:nvPr/>
        </p:nvSpPr>
        <p:spPr>
          <a:xfrm>
            <a:off x="173620" y="219919"/>
            <a:ext cx="5937813" cy="3432735"/>
          </a:xfrm>
          <a:prstGeom prst="rect">
            <a:avLst/>
          </a:prstGeom>
          <a:noFill/>
        </p:spPr>
        <p:txBody>
          <a:bodyPr wrap="square" rtlCol="0">
            <a:spAutoFit/>
          </a:bodyPr>
          <a:lstStyle/>
          <a:p>
            <a:r>
              <a:rPr lang="en-US" sz="4000" b="1" dirty="0">
                <a:solidFill>
                  <a:srgbClr val="CF3338"/>
                </a:solidFill>
                <a:latin typeface="Pragmatica" panose="020B0403040502020204" pitchFamily="34" charset="0"/>
              </a:rPr>
              <a:t>Demo</a:t>
            </a:r>
          </a:p>
          <a:p>
            <a:pPr marL="438150" lvl="0" indent="-342900">
              <a:lnSpc>
                <a:spcPct val="115000"/>
              </a:lnSpc>
              <a:spcBef>
                <a:spcPts val="750"/>
              </a:spcBef>
              <a:buClr>
                <a:srgbClr val="C00000"/>
              </a:buClr>
              <a:buSzPts val="2100"/>
              <a:buFont typeface="Arial" panose="020B0604020202020204" pitchFamily="34" charset="0"/>
              <a:buChar char="•"/>
            </a:pPr>
            <a:r>
              <a:rPr lang="en-US" sz="2400" dirty="0">
                <a:solidFill>
                  <a:srgbClr val="C00000"/>
                </a:solidFill>
                <a:latin typeface="Consolas" panose="020B0609020204030204" pitchFamily="49" charset="0"/>
                <a:ea typeface="Consolas"/>
                <a:cs typeface="Consolas"/>
                <a:sym typeface="Consolas"/>
              </a:rPr>
              <a:t>import-</a:t>
            </a:r>
            <a:r>
              <a:rPr lang="en-US" sz="2400" dirty="0" err="1">
                <a:solidFill>
                  <a:srgbClr val="C00000"/>
                </a:solidFill>
                <a:latin typeface="Consolas" panose="020B0609020204030204" pitchFamily="49" charset="0"/>
                <a:ea typeface="Consolas"/>
                <a:cs typeface="Consolas"/>
                <a:sym typeface="Consolas"/>
              </a:rPr>
              <a:t>export.ipynb</a:t>
            </a:r>
            <a:endParaRPr lang="en-US" sz="2400" dirty="0">
              <a:solidFill>
                <a:srgbClr val="C00000"/>
              </a:solidFill>
              <a:latin typeface="Consolas" panose="020B0609020204030204" pitchFamily="49" charset="0"/>
              <a:ea typeface="Consolas"/>
              <a:cs typeface="Consolas"/>
              <a:sym typeface="Consolas"/>
            </a:endParaRPr>
          </a:p>
          <a:p>
            <a:pPr marL="438150" lvl="0" indent="-342900">
              <a:lnSpc>
                <a:spcPct val="115000"/>
              </a:lnSpc>
              <a:spcBef>
                <a:spcPts val="750"/>
              </a:spcBef>
              <a:buClr>
                <a:srgbClr val="C00000"/>
              </a:buClr>
              <a:buSzPts val="2100"/>
              <a:buFont typeface="Arial" panose="020B0604020202020204" pitchFamily="34" charset="0"/>
              <a:buChar char="•"/>
            </a:pPr>
            <a:r>
              <a:rPr lang="en-US" sz="2400" dirty="0">
                <a:solidFill>
                  <a:srgbClr val="C00000"/>
                </a:solidFill>
                <a:latin typeface="Pragmatica" panose="020B0403040502020204"/>
                <a:ea typeface="Consolas"/>
                <a:cs typeface="Consolas"/>
                <a:sym typeface="Consolas"/>
              </a:rPr>
              <a:t>Python is </a:t>
            </a:r>
            <a:r>
              <a:rPr lang="en-US" sz="2400" i="1" dirty="0">
                <a:solidFill>
                  <a:srgbClr val="C00000"/>
                </a:solidFill>
                <a:latin typeface="Pragmatica" panose="020B0403040502020204"/>
                <a:ea typeface="Consolas"/>
                <a:cs typeface="Consolas"/>
                <a:sym typeface="Consolas"/>
              </a:rPr>
              <a:t>not </a:t>
            </a:r>
            <a:r>
              <a:rPr lang="en-US" sz="2400" dirty="0">
                <a:solidFill>
                  <a:srgbClr val="C00000"/>
                </a:solidFill>
                <a:latin typeface="Pragmatica" panose="020B0403040502020204"/>
                <a:ea typeface="Consolas"/>
                <a:cs typeface="Consolas"/>
                <a:sym typeface="Consolas"/>
              </a:rPr>
              <a:t>a place to store data</a:t>
            </a:r>
          </a:p>
          <a:p>
            <a:pPr marL="438150" lvl="0" indent="-342900">
              <a:lnSpc>
                <a:spcPct val="115000"/>
              </a:lnSpc>
              <a:spcBef>
                <a:spcPts val="750"/>
              </a:spcBef>
              <a:buClr>
                <a:srgbClr val="C00000"/>
              </a:buClr>
              <a:buSzPts val="2100"/>
              <a:buFont typeface="Arial" panose="020B0604020202020204" pitchFamily="34" charset="0"/>
              <a:buChar char="•"/>
            </a:pPr>
            <a:r>
              <a:rPr lang="en-US" sz="2400" dirty="0">
                <a:solidFill>
                  <a:srgbClr val="C00000"/>
                </a:solidFill>
                <a:latin typeface="Pragmatica" panose="020B0403040502020204"/>
                <a:sym typeface="Consolas"/>
              </a:rPr>
              <a:t>Import and export Excel files </a:t>
            </a:r>
          </a:p>
          <a:p>
            <a:pPr marL="438150" lvl="0" indent="-342900">
              <a:lnSpc>
                <a:spcPct val="115000"/>
              </a:lnSpc>
              <a:spcBef>
                <a:spcPts val="750"/>
              </a:spcBef>
              <a:buClr>
                <a:srgbClr val="C00000"/>
              </a:buClr>
              <a:buSzPts val="2100"/>
              <a:buFont typeface="Arial" panose="020B0604020202020204" pitchFamily="34" charset="0"/>
              <a:buChar char="•"/>
            </a:pPr>
            <a:r>
              <a:rPr lang="en-US" sz="2400" dirty="0">
                <a:solidFill>
                  <a:srgbClr val="C00000"/>
                </a:solidFill>
                <a:latin typeface="Pragmatica" panose="020B0403040502020204"/>
                <a:sym typeface="Consolas"/>
              </a:rPr>
              <a:t>View the documentation</a:t>
            </a:r>
            <a:endParaRPr lang="en-US" sz="4000" dirty="0">
              <a:solidFill>
                <a:srgbClr val="CF3338"/>
              </a:solidFill>
              <a:latin typeface="Pragmatica" panose="020B0403040502020204" pitchFamily="34" charset="0"/>
            </a:endParaRPr>
          </a:p>
          <a:p>
            <a:endParaRPr lang="en-US" sz="4000" dirty="0">
              <a:solidFill>
                <a:srgbClr val="CF3338"/>
              </a:solidFill>
              <a:latin typeface="Pragmatica" panose="020B0403040502020204" pitchFamily="34" charset="0"/>
            </a:endParaRPr>
          </a:p>
        </p:txBody>
      </p:sp>
    </p:spTree>
    <p:extLst>
      <p:ext uri="{BB962C8B-B14F-4D97-AF65-F5344CB8AC3E}">
        <p14:creationId xmlns:p14="http://schemas.microsoft.com/office/powerpoint/2010/main" val="24370243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74420" y="0"/>
            <a:ext cx="5617580" cy="6858000"/>
          </a:xfrm>
          <a:prstGeom prst="rect">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69227" t="33418" r="20112" b="50548"/>
          <a:stretch/>
        </p:blipFill>
        <p:spPr>
          <a:xfrm>
            <a:off x="10386349" y="5029795"/>
            <a:ext cx="1805651" cy="1991719"/>
          </a:xfrm>
          <a:prstGeom prst="rect">
            <a:avLst/>
          </a:prstGeom>
        </p:spPr>
      </p:pic>
      <p:sp>
        <p:nvSpPr>
          <p:cNvPr id="3" name="TextBox 2"/>
          <p:cNvSpPr txBox="1"/>
          <p:nvPr/>
        </p:nvSpPr>
        <p:spPr>
          <a:xfrm>
            <a:off x="173620" y="219919"/>
            <a:ext cx="5937813" cy="3330142"/>
          </a:xfrm>
          <a:prstGeom prst="rect">
            <a:avLst/>
          </a:prstGeom>
          <a:noFill/>
        </p:spPr>
        <p:txBody>
          <a:bodyPr wrap="square" rtlCol="0">
            <a:spAutoFit/>
          </a:bodyPr>
          <a:lstStyle/>
          <a:p>
            <a:r>
              <a:rPr lang="en-US" sz="4000" b="1" dirty="0">
                <a:solidFill>
                  <a:srgbClr val="CF3338"/>
                </a:solidFill>
                <a:latin typeface="Pragmatica" panose="020B0403040502020204" pitchFamily="34" charset="0"/>
              </a:rPr>
              <a:t>Demo</a:t>
            </a:r>
          </a:p>
          <a:p>
            <a:pPr marL="438150" lvl="0" indent="-342900">
              <a:lnSpc>
                <a:spcPct val="115000"/>
              </a:lnSpc>
              <a:spcBef>
                <a:spcPts val="750"/>
              </a:spcBef>
              <a:buClr>
                <a:srgbClr val="C00000"/>
              </a:buClr>
              <a:buSzPts val="2100"/>
              <a:buFont typeface="Arial" panose="020B0604020202020204" pitchFamily="34" charset="0"/>
              <a:buChar char="•"/>
            </a:pPr>
            <a:r>
              <a:rPr lang="en-US" sz="2400" dirty="0">
                <a:solidFill>
                  <a:srgbClr val="C00000"/>
                </a:solidFill>
                <a:latin typeface="Consolas" panose="020B0609020204030204" pitchFamily="49" charset="0"/>
                <a:ea typeface="Consolas"/>
                <a:cs typeface="Consolas"/>
                <a:sym typeface="Consolas"/>
              </a:rPr>
              <a:t>data-</a:t>
            </a:r>
            <a:r>
              <a:rPr lang="en-US" sz="2400" dirty="0" err="1">
                <a:solidFill>
                  <a:srgbClr val="C00000"/>
                </a:solidFill>
                <a:latin typeface="Consolas" panose="020B0609020204030204" pitchFamily="49" charset="0"/>
                <a:ea typeface="Consolas"/>
                <a:cs typeface="Consolas"/>
                <a:sym typeface="Consolas"/>
              </a:rPr>
              <a:t>profiling.ipynb</a:t>
            </a:r>
            <a:endParaRPr lang="en-US" sz="2400" dirty="0">
              <a:solidFill>
                <a:srgbClr val="C00000"/>
              </a:solidFill>
              <a:latin typeface="Consolas" panose="020B0609020204030204" pitchFamily="49" charset="0"/>
              <a:ea typeface="Consolas"/>
              <a:cs typeface="Consolas"/>
              <a:sym typeface="Consolas"/>
            </a:endParaRPr>
          </a:p>
          <a:p>
            <a:pPr marL="438150" lvl="0" indent="-342900">
              <a:lnSpc>
                <a:spcPct val="115000"/>
              </a:lnSpc>
              <a:spcBef>
                <a:spcPts val="750"/>
              </a:spcBef>
              <a:buClr>
                <a:srgbClr val="C00000"/>
              </a:buClr>
              <a:buSzPts val="2100"/>
              <a:buFont typeface="Arial" panose="020B0604020202020204" pitchFamily="34" charset="0"/>
              <a:buChar char="•"/>
            </a:pPr>
            <a:r>
              <a:rPr lang="en-US" sz="2400" dirty="0">
                <a:solidFill>
                  <a:srgbClr val="C00000"/>
                </a:solidFill>
                <a:latin typeface="Pragmatica" panose="020B0403040502020204"/>
                <a:ea typeface="Consolas"/>
                <a:cs typeface="Consolas"/>
                <a:sym typeface="Consolas"/>
              </a:rPr>
              <a:t>Data profiling with </a:t>
            </a:r>
            <a:r>
              <a:rPr lang="en-US" sz="2400" dirty="0">
                <a:solidFill>
                  <a:srgbClr val="C00000"/>
                </a:solidFill>
                <a:latin typeface="Consolas" panose="020B0609020204030204" pitchFamily="49" charset="0"/>
                <a:ea typeface="Consolas"/>
                <a:cs typeface="Consolas"/>
                <a:sym typeface="Consolas"/>
              </a:rPr>
              <a:t>pandas-profiling</a:t>
            </a:r>
          </a:p>
          <a:p>
            <a:pPr marL="438150" lvl="0" indent="-342900">
              <a:lnSpc>
                <a:spcPct val="115000"/>
              </a:lnSpc>
              <a:spcBef>
                <a:spcPts val="750"/>
              </a:spcBef>
              <a:buClr>
                <a:srgbClr val="C00000"/>
              </a:buClr>
              <a:buSzPts val="2100"/>
              <a:buFont typeface="Arial" panose="020B0604020202020204" pitchFamily="34" charset="0"/>
              <a:buChar char="•"/>
            </a:pPr>
            <a:r>
              <a:rPr lang="en-US" sz="2400" dirty="0">
                <a:solidFill>
                  <a:srgbClr val="C00000"/>
                </a:solidFill>
                <a:latin typeface="Pragmatica" panose="020B0403040502020204"/>
                <a:sym typeface="Consolas"/>
              </a:rPr>
              <a:t>Installing and identifying packages for your needs </a:t>
            </a:r>
            <a:endParaRPr lang="en-US" sz="4000" dirty="0">
              <a:solidFill>
                <a:srgbClr val="CF3338"/>
              </a:solidFill>
              <a:latin typeface="Pragmatica" panose="020B0403040502020204"/>
            </a:endParaRPr>
          </a:p>
          <a:p>
            <a:endParaRPr lang="en-US" sz="4000" dirty="0">
              <a:solidFill>
                <a:srgbClr val="CF3338"/>
              </a:solidFill>
              <a:latin typeface="Pragmatica" panose="020B0403040502020204" pitchFamily="34" charset="0"/>
            </a:endParaRPr>
          </a:p>
        </p:txBody>
      </p:sp>
    </p:spTree>
    <p:extLst>
      <p:ext uri="{BB962C8B-B14F-4D97-AF65-F5344CB8AC3E}">
        <p14:creationId xmlns:p14="http://schemas.microsoft.com/office/powerpoint/2010/main" val="7958068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74420" y="0"/>
            <a:ext cx="5617580" cy="6858000"/>
          </a:xfrm>
          <a:prstGeom prst="rect">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69227" t="33418" r="20112" b="50548"/>
          <a:stretch/>
        </p:blipFill>
        <p:spPr>
          <a:xfrm>
            <a:off x="10386349" y="5029795"/>
            <a:ext cx="1805651" cy="1991719"/>
          </a:xfrm>
          <a:prstGeom prst="rect">
            <a:avLst/>
          </a:prstGeom>
        </p:spPr>
      </p:pic>
      <p:sp>
        <p:nvSpPr>
          <p:cNvPr id="3" name="TextBox 2"/>
          <p:cNvSpPr txBox="1"/>
          <p:nvPr/>
        </p:nvSpPr>
        <p:spPr>
          <a:xfrm>
            <a:off x="173620" y="219919"/>
            <a:ext cx="5937813" cy="4384790"/>
          </a:xfrm>
          <a:prstGeom prst="rect">
            <a:avLst/>
          </a:prstGeom>
          <a:noFill/>
        </p:spPr>
        <p:txBody>
          <a:bodyPr wrap="square" rtlCol="0">
            <a:spAutoFit/>
          </a:bodyPr>
          <a:lstStyle/>
          <a:p>
            <a:r>
              <a:rPr lang="en-US" sz="4000" b="1" dirty="0">
                <a:solidFill>
                  <a:srgbClr val="CF3338"/>
                </a:solidFill>
                <a:latin typeface="Pragmatica" panose="020B0403040502020204" pitchFamily="34" charset="0"/>
              </a:rPr>
              <a:t>Demo</a:t>
            </a:r>
          </a:p>
          <a:p>
            <a:pPr marL="438150" lvl="0" indent="-342900">
              <a:lnSpc>
                <a:spcPct val="115000"/>
              </a:lnSpc>
              <a:spcBef>
                <a:spcPts val="750"/>
              </a:spcBef>
              <a:buClr>
                <a:srgbClr val="C00000"/>
              </a:buClr>
              <a:buSzPts val="2100"/>
              <a:buFont typeface="Arial" panose="020B0604020202020204" pitchFamily="34" charset="0"/>
              <a:buChar char="•"/>
            </a:pPr>
            <a:r>
              <a:rPr lang="en-US" sz="2400" dirty="0">
                <a:solidFill>
                  <a:srgbClr val="C00000"/>
                </a:solidFill>
                <a:latin typeface="Consolas" panose="020B0609020204030204" pitchFamily="49" charset="0"/>
                <a:ea typeface="Consolas"/>
                <a:cs typeface="Consolas"/>
                <a:sym typeface="Consolas"/>
              </a:rPr>
              <a:t>easy-</a:t>
            </a:r>
            <a:r>
              <a:rPr lang="en-US" sz="2400" dirty="0" err="1">
                <a:solidFill>
                  <a:srgbClr val="C00000"/>
                </a:solidFill>
                <a:latin typeface="Consolas" panose="020B0609020204030204" pitchFamily="49" charset="0"/>
                <a:ea typeface="Consolas"/>
                <a:cs typeface="Consolas"/>
                <a:sym typeface="Consolas"/>
              </a:rPr>
              <a:t>analysis.ipynb</a:t>
            </a:r>
            <a:endParaRPr lang="en-US" sz="2400" dirty="0">
              <a:solidFill>
                <a:srgbClr val="C00000"/>
              </a:solidFill>
              <a:latin typeface="Consolas" panose="020B0609020204030204" pitchFamily="49" charset="0"/>
              <a:ea typeface="Consolas"/>
              <a:cs typeface="Consolas"/>
              <a:sym typeface="Consolas"/>
            </a:endParaRPr>
          </a:p>
          <a:p>
            <a:pPr marL="438150" lvl="0" indent="-342900">
              <a:lnSpc>
                <a:spcPct val="115000"/>
              </a:lnSpc>
              <a:spcBef>
                <a:spcPts val="750"/>
              </a:spcBef>
              <a:buClr>
                <a:srgbClr val="C00000"/>
              </a:buClr>
              <a:buSzPts val="2100"/>
              <a:buFont typeface="Arial" panose="020B0604020202020204" pitchFamily="34" charset="0"/>
              <a:buChar char="•"/>
            </a:pPr>
            <a:r>
              <a:rPr lang="en-US" sz="2400" dirty="0">
                <a:solidFill>
                  <a:srgbClr val="C00000"/>
                </a:solidFill>
                <a:latin typeface="Pragmatica" panose="020B0403040502020204"/>
                <a:ea typeface="Consolas"/>
                <a:cs typeface="Consolas"/>
                <a:sym typeface="Consolas"/>
              </a:rPr>
              <a:t>What are some things that are difficult to do in Excel and easy in Pandas?</a:t>
            </a:r>
          </a:p>
          <a:p>
            <a:pPr marL="895350" lvl="1" indent="-342900">
              <a:lnSpc>
                <a:spcPct val="115000"/>
              </a:lnSpc>
              <a:spcBef>
                <a:spcPts val="750"/>
              </a:spcBef>
              <a:buClr>
                <a:srgbClr val="C00000"/>
              </a:buClr>
              <a:buSzPts val="2100"/>
              <a:buFont typeface="Arial" panose="020B0604020202020204" pitchFamily="34" charset="0"/>
              <a:buChar char="•"/>
            </a:pPr>
            <a:r>
              <a:rPr lang="en-US" sz="2400" dirty="0">
                <a:solidFill>
                  <a:srgbClr val="C00000"/>
                </a:solidFill>
                <a:latin typeface="Pragmatica" panose="020B0403040502020204"/>
                <a:sym typeface="Consolas"/>
              </a:rPr>
              <a:t>Metadata management</a:t>
            </a:r>
          </a:p>
          <a:p>
            <a:pPr marL="895350" lvl="1" indent="-342900">
              <a:lnSpc>
                <a:spcPct val="115000"/>
              </a:lnSpc>
              <a:spcBef>
                <a:spcPts val="750"/>
              </a:spcBef>
              <a:buClr>
                <a:srgbClr val="C00000"/>
              </a:buClr>
              <a:buSzPts val="2100"/>
              <a:buFont typeface="Arial" panose="020B0604020202020204" pitchFamily="34" charset="0"/>
              <a:buChar char="•"/>
            </a:pPr>
            <a:r>
              <a:rPr lang="en-US" sz="2400" dirty="0">
                <a:solidFill>
                  <a:srgbClr val="C00000"/>
                </a:solidFill>
                <a:latin typeface="Pragmatica" panose="020B0403040502020204"/>
                <a:sym typeface="Consolas"/>
              </a:rPr>
              <a:t>Regular expressions</a:t>
            </a:r>
          </a:p>
          <a:p>
            <a:pPr marL="895350" lvl="1" indent="-342900">
              <a:lnSpc>
                <a:spcPct val="115000"/>
              </a:lnSpc>
              <a:spcBef>
                <a:spcPts val="750"/>
              </a:spcBef>
              <a:buClr>
                <a:srgbClr val="C00000"/>
              </a:buClr>
              <a:buSzPts val="2100"/>
              <a:buFont typeface="Arial" panose="020B0604020202020204" pitchFamily="34" charset="0"/>
              <a:buChar char="•"/>
            </a:pPr>
            <a:r>
              <a:rPr lang="en-US" sz="2400" dirty="0">
                <a:solidFill>
                  <a:srgbClr val="C00000"/>
                </a:solidFill>
                <a:latin typeface="Pragmatica" panose="020B0403040502020204"/>
                <a:sym typeface="Consolas"/>
              </a:rPr>
              <a:t>Window functions</a:t>
            </a:r>
            <a:endParaRPr lang="en-US" sz="2400" dirty="0">
              <a:solidFill>
                <a:srgbClr val="CF3338"/>
              </a:solidFill>
              <a:latin typeface="Pragmatica" panose="020B0403040502020204"/>
            </a:endParaRPr>
          </a:p>
          <a:p>
            <a:endParaRPr lang="en-US" sz="4000" dirty="0">
              <a:solidFill>
                <a:srgbClr val="CF3338"/>
              </a:solidFill>
              <a:latin typeface="Pragmatica" panose="020B0403040502020204" pitchFamily="34" charset="0"/>
            </a:endParaRPr>
          </a:p>
        </p:txBody>
      </p:sp>
    </p:spTree>
    <p:extLst>
      <p:ext uri="{BB962C8B-B14F-4D97-AF65-F5344CB8AC3E}">
        <p14:creationId xmlns:p14="http://schemas.microsoft.com/office/powerpoint/2010/main" val="12581660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50728" t="56371"/>
          <a:stretch/>
        </p:blipFill>
        <p:spPr>
          <a:xfrm>
            <a:off x="8136460" y="2210765"/>
            <a:ext cx="4055539" cy="4647236"/>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8496" y="-2482770"/>
            <a:ext cx="10171472" cy="7459883"/>
          </a:xfrm>
          <a:prstGeom prst="rect">
            <a:avLst/>
          </a:prstGeom>
        </p:spPr>
      </p:pic>
      <p:sp>
        <p:nvSpPr>
          <p:cNvPr id="11" name="TextBox 10"/>
          <p:cNvSpPr txBox="1"/>
          <p:nvPr/>
        </p:nvSpPr>
        <p:spPr>
          <a:xfrm>
            <a:off x="324091" y="1687545"/>
            <a:ext cx="7986531" cy="646331"/>
          </a:xfrm>
          <a:prstGeom prst="rect">
            <a:avLst/>
          </a:prstGeom>
          <a:noFill/>
        </p:spPr>
        <p:txBody>
          <a:bodyPr wrap="square" rtlCol="0">
            <a:spAutoFit/>
          </a:bodyPr>
          <a:lstStyle/>
          <a:p>
            <a:r>
              <a:rPr lang="en-US" sz="3600" b="1" dirty="0">
                <a:solidFill>
                  <a:srgbClr val="CF3338"/>
                </a:solidFill>
                <a:latin typeface="Pragmatica" panose="020B0403040502020204" pitchFamily="34" charset="0"/>
              </a:rPr>
              <a:t>Questions?</a:t>
            </a:r>
          </a:p>
        </p:txBody>
      </p:sp>
      <p:pic>
        <p:nvPicPr>
          <p:cNvPr id="5" name="Picture 4">
            <a:extLst>
              <a:ext uri="{FF2B5EF4-FFF2-40B4-BE49-F238E27FC236}">
                <a16:creationId xmlns:a16="http://schemas.microsoft.com/office/drawing/2014/main" id="{54A06221-5316-4BCF-9FDA-BDB95FF4A77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136460" y="2211492"/>
            <a:ext cx="4055539" cy="4645781"/>
          </a:xfrm>
          <a:prstGeom prst="rect">
            <a:avLst/>
          </a:prstGeom>
        </p:spPr>
      </p:pic>
    </p:spTree>
    <p:extLst>
      <p:ext uri="{BB962C8B-B14F-4D97-AF65-F5344CB8AC3E}">
        <p14:creationId xmlns:p14="http://schemas.microsoft.com/office/powerpoint/2010/main" val="22237611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extLst>
              <a:ext uri="{28A0092B-C50C-407E-A947-70E740481C1C}">
                <a14:useLocalDpi xmlns:a14="http://schemas.microsoft.com/office/drawing/2010/main" val="0"/>
              </a:ext>
            </a:extLst>
          </a:blip>
          <a:srcRect/>
          <a:stretch/>
        </p:blipFill>
        <p:spPr>
          <a:xfrm>
            <a:off x="9028530" y="3233394"/>
            <a:ext cx="3163469" cy="3623879"/>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8496" y="-2482770"/>
            <a:ext cx="10171472" cy="7459883"/>
          </a:xfrm>
          <a:prstGeom prst="rect">
            <a:avLst/>
          </a:prstGeom>
        </p:spPr>
      </p:pic>
      <p:sp>
        <p:nvSpPr>
          <p:cNvPr id="11" name="TextBox 10"/>
          <p:cNvSpPr txBox="1"/>
          <p:nvPr/>
        </p:nvSpPr>
        <p:spPr>
          <a:xfrm>
            <a:off x="324091" y="1687545"/>
            <a:ext cx="7986531" cy="2985433"/>
          </a:xfrm>
          <a:prstGeom prst="rect">
            <a:avLst/>
          </a:prstGeom>
          <a:noFill/>
        </p:spPr>
        <p:txBody>
          <a:bodyPr wrap="square" rtlCol="0">
            <a:spAutoFit/>
          </a:bodyPr>
          <a:lstStyle/>
          <a:p>
            <a:pPr>
              <a:buClr>
                <a:srgbClr val="CF3338"/>
              </a:buClr>
            </a:pPr>
            <a:r>
              <a:rPr lang="en-US" sz="4400" b="1" dirty="0">
                <a:solidFill>
                  <a:srgbClr val="CF3338"/>
                </a:solidFill>
                <a:latin typeface="Pragmatica" panose="020B0403040502020204" pitchFamily="34" charset="0"/>
              </a:rPr>
              <a:t>Find me</a:t>
            </a:r>
          </a:p>
          <a:p>
            <a:pPr marL="571500" indent="-571500">
              <a:buClr>
                <a:srgbClr val="CF3338"/>
              </a:buClr>
              <a:buFont typeface="Arial" panose="020B0604020202020204" pitchFamily="34" charset="0"/>
              <a:buChar char="•"/>
            </a:pPr>
            <a:r>
              <a:rPr lang="en-US" sz="3600" dirty="0">
                <a:solidFill>
                  <a:srgbClr val="707070"/>
                </a:solidFill>
                <a:latin typeface="Pragmatica" panose="020B0403040502020204" pitchFamily="34" charset="0"/>
              </a:rPr>
              <a:t>stringfestanalytics.com  </a:t>
            </a:r>
          </a:p>
          <a:p>
            <a:pPr marL="571500" indent="-571500">
              <a:buClr>
                <a:srgbClr val="CF3338"/>
              </a:buClr>
              <a:buFont typeface="Arial" panose="020B0604020202020204" pitchFamily="34" charset="0"/>
              <a:buChar char="•"/>
            </a:pPr>
            <a:r>
              <a:rPr lang="en-US" sz="3600" dirty="0">
                <a:solidFill>
                  <a:srgbClr val="707070"/>
                </a:solidFill>
                <a:latin typeface="Pragmatica" panose="020B0403040502020204" pitchFamily="34" charset="0"/>
              </a:rPr>
              <a:t>Linkedin.com/in/gjmount</a:t>
            </a:r>
          </a:p>
          <a:p>
            <a:pPr marL="571500" indent="-571500">
              <a:buClr>
                <a:srgbClr val="CF3338"/>
              </a:buClr>
              <a:buFont typeface="Arial" panose="020B0604020202020204" pitchFamily="34" charset="0"/>
              <a:buChar char="•"/>
            </a:pPr>
            <a:r>
              <a:rPr lang="en-US" sz="3600" dirty="0">
                <a:solidFill>
                  <a:srgbClr val="707070"/>
                </a:solidFill>
                <a:latin typeface="Pragmatica" panose="020B0403040502020204" pitchFamily="34" charset="0"/>
              </a:rPr>
              <a:t>Twitter.com/gjmount</a:t>
            </a:r>
          </a:p>
          <a:p>
            <a:endParaRPr lang="en-US" sz="3600" b="1" dirty="0">
              <a:solidFill>
                <a:srgbClr val="CF3338"/>
              </a:solidFill>
              <a:latin typeface="Pragmatica" panose="020B0403040502020204" pitchFamily="34" charset="0"/>
            </a:endParaRPr>
          </a:p>
        </p:txBody>
      </p:sp>
    </p:spTree>
    <p:extLst>
      <p:ext uri="{BB962C8B-B14F-4D97-AF65-F5344CB8AC3E}">
        <p14:creationId xmlns:p14="http://schemas.microsoft.com/office/powerpoint/2010/main" val="18321364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74420" y="0"/>
            <a:ext cx="5617580" cy="6858000"/>
          </a:xfrm>
          <a:prstGeom prst="rect">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69227" t="33418" r="20112" b="50548"/>
          <a:stretch/>
        </p:blipFill>
        <p:spPr>
          <a:xfrm>
            <a:off x="10386349" y="5029795"/>
            <a:ext cx="1805651" cy="1991719"/>
          </a:xfrm>
          <a:prstGeom prst="rect">
            <a:avLst/>
          </a:prstGeom>
        </p:spPr>
      </p:pic>
      <p:sp>
        <p:nvSpPr>
          <p:cNvPr id="3" name="TextBox 2"/>
          <p:cNvSpPr txBox="1"/>
          <p:nvPr/>
        </p:nvSpPr>
        <p:spPr>
          <a:xfrm>
            <a:off x="173620" y="219919"/>
            <a:ext cx="6288549" cy="3046988"/>
          </a:xfrm>
          <a:prstGeom prst="rect">
            <a:avLst/>
          </a:prstGeom>
          <a:noFill/>
        </p:spPr>
        <p:txBody>
          <a:bodyPr wrap="square" rtlCol="0">
            <a:spAutoFit/>
          </a:bodyPr>
          <a:lstStyle/>
          <a:p>
            <a:r>
              <a:rPr lang="en-US" sz="4000" b="1" dirty="0">
                <a:solidFill>
                  <a:srgbClr val="CF3338"/>
                </a:solidFill>
                <a:latin typeface="Pragmatica" panose="020B0403040502020204" pitchFamily="34" charset="0"/>
              </a:rPr>
              <a:t>Join my </a:t>
            </a:r>
            <a:r>
              <a:rPr lang="en-US" sz="4000" b="1" dirty="0" err="1">
                <a:solidFill>
                  <a:srgbClr val="CF3338"/>
                </a:solidFill>
                <a:latin typeface="Pragmatica" panose="020B0403040502020204" pitchFamily="34" charset="0"/>
              </a:rPr>
              <a:t>Patreon</a:t>
            </a:r>
            <a:endParaRPr lang="en-US" sz="4000" b="1" dirty="0">
              <a:solidFill>
                <a:srgbClr val="CF3338"/>
              </a:solidFill>
              <a:latin typeface="Pragmatica" panose="020B0403040502020204" pitchFamily="34" charset="0"/>
            </a:endParaRPr>
          </a:p>
          <a:p>
            <a:endParaRPr lang="en-US" sz="4000" b="1" i="1" dirty="0">
              <a:solidFill>
                <a:srgbClr val="CF3338"/>
              </a:solidFill>
              <a:latin typeface="Pragmatica" panose="020B0403040502020204" pitchFamily="34" charset="0"/>
            </a:endParaRPr>
          </a:p>
          <a:p>
            <a:pPr marL="457200" indent="-457200">
              <a:buFont typeface="Arial" panose="020B0604020202020204" pitchFamily="34" charset="0"/>
              <a:buChar char="•"/>
            </a:pPr>
            <a:r>
              <a:rPr lang="en-US" sz="2800" dirty="0">
                <a:latin typeface="Pragmatica" panose="020B0403040502020204" pitchFamily="34" charset="0"/>
                <a:hlinkClick r:id="rId3">
                  <a:extLst>
                    <a:ext uri="{A12FA001-AC4F-418D-AE19-62706E023703}">
                      <ahyp:hlinkClr xmlns:ahyp="http://schemas.microsoft.com/office/drawing/2018/hyperlinkcolor" val="tx"/>
                    </a:ext>
                  </a:extLst>
                </a:hlinkClick>
              </a:rPr>
              <a:t>https://social.stringfestanalytics.com/patreon</a:t>
            </a:r>
            <a:r>
              <a:rPr lang="en-US" sz="2800" dirty="0">
                <a:latin typeface="Pragmatica" panose="020B0403040502020204" pitchFamily="34" charset="0"/>
              </a:rPr>
              <a:t>  </a:t>
            </a:r>
          </a:p>
          <a:p>
            <a:pPr marL="457200" indent="-457200">
              <a:buFont typeface="Arial" panose="020B0604020202020204" pitchFamily="34" charset="0"/>
              <a:buChar char="•"/>
            </a:pPr>
            <a:r>
              <a:rPr lang="en-US" sz="2800" dirty="0">
                <a:latin typeface="Pragmatica" panose="020B0403040502020204" pitchFamily="34" charset="0"/>
              </a:rPr>
              <a:t>Get lifetime access to all past webinar recordings &amp; downloads</a:t>
            </a:r>
            <a:endParaRPr lang="en-US" sz="4000" dirty="0">
              <a:latin typeface="Pragmatica" panose="020B0403040502020204" pitchFamily="34" charset="0"/>
            </a:endParaRPr>
          </a:p>
        </p:txBody>
      </p:sp>
    </p:spTree>
    <p:extLst>
      <p:ext uri="{BB962C8B-B14F-4D97-AF65-F5344CB8AC3E}">
        <p14:creationId xmlns:p14="http://schemas.microsoft.com/office/powerpoint/2010/main" val="8015388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47240" y="113388"/>
            <a:ext cx="7986531" cy="1938992"/>
          </a:xfrm>
          <a:prstGeom prst="rect">
            <a:avLst/>
          </a:prstGeom>
          <a:noFill/>
        </p:spPr>
        <p:txBody>
          <a:bodyPr wrap="square" rtlCol="0">
            <a:spAutoFit/>
          </a:bodyPr>
          <a:lstStyle/>
          <a:p>
            <a:r>
              <a:rPr lang="en-US" sz="6000" dirty="0">
                <a:latin typeface="Aliens &amp; cows" panose="00000500000000000000" pitchFamily="2" charset="0"/>
              </a:rPr>
              <a:t>Objectives for this session</a:t>
            </a:r>
          </a:p>
        </p:txBody>
      </p:sp>
      <p:sp>
        <p:nvSpPr>
          <p:cNvPr id="3" name="TextBox 2"/>
          <p:cNvSpPr txBox="1"/>
          <p:nvPr/>
        </p:nvSpPr>
        <p:spPr>
          <a:xfrm>
            <a:off x="347240" y="2127965"/>
            <a:ext cx="9595413" cy="1384995"/>
          </a:xfrm>
          <a:prstGeom prst="rect">
            <a:avLst/>
          </a:prstGeom>
          <a:noFill/>
        </p:spPr>
        <p:txBody>
          <a:bodyPr wrap="square" rtlCol="0">
            <a:spAutoFit/>
          </a:bodyPr>
          <a:lstStyle/>
          <a:p>
            <a:pPr marL="457200" indent="-457200" algn="l">
              <a:buFont typeface="Arial" panose="020B0604020202020204" pitchFamily="34" charset="0"/>
              <a:buChar char="•"/>
            </a:pPr>
            <a:r>
              <a:rPr lang="en-US" sz="2800" b="0" i="0" dirty="0">
                <a:solidFill>
                  <a:srgbClr val="6F7287"/>
                </a:solidFill>
                <a:effectLst/>
                <a:latin typeface="Neue Plak"/>
              </a:rPr>
              <a:t>Prepare, profile and analyze data in Excel workbooks</a:t>
            </a:r>
          </a:p>
          <a:p>
            <a:pPr marL="457200" indent="-457200" algn="l">
              <a:buFont typeface="Arial" panose="020B0604020202020204" pitchFamily="34" charset="0"/>
              <a:buChar char="•"/>
            </a:pPr>
            <a:r>
              <a:rPr lang="en-US" sz="2800" b="0" i="0" dirty="0">
                <a:solidFill>
                  <a:srgbClr val="6F7287"/>
                </a:solidFill>
                <a:effectLst/>
                <a:latin typeface="Neue Plak"/>
              </a:rPr>
              <a:t>Hack PivotTables and </a:t>
            </a:r>
            <a:r>
              <a:rPr lang="en-US" sz="2800" b="0" i="0" dirty="0" err="1">
                <a:solidFill>
                  <a:srgbClr val="6F7287"/>
                </a:solidFill>
                <a:effectLst/>
                <a:latin typeface="Neue Plak"/>
              </a:rPr>
              <a:t>PivotCharts</a:t>
            </a:r>
            <a:r>
              <a:rPr lang="en-US" sz="2800" b="0" i="0" dirty="0">
                <a:solidFill>
                  <a:srgbClr val="6F7287"/>
                </a:solidFill>
                <a:effectLst/>
                <a:latin typeface="Neue Plak"/>
              </a:rPr>
              <a:t> for compelling analysis</a:t>
            </a:r>
          </a:p>
          <a:p>
            <a:pPr marL="457200" indent="-457200" algn="l">
              <a:buFont typeface="Arial" panose="020B0604020202020204" pitchFamily="34" charset="0"/>
              <a:buChar char="•"/>
            </a:pPr>
            <a:r>
              <a:rPr lang="en-US" sz="2800" b="0" i="0" dirty="0">
                <a:solidFill>
                  <a:srgbClr val="6F7287"/>
                </a:solidFill>
                <a:effectLst/>
                <a:latin typeface="Neue Plak"/>
              </a:rPr>
              <a:t>Discover point-and-click analytics with the Analysis </a:t>
            </a:r>
            <a:r>
              <a:rPr lang="en-US" sz="2800" b="0" i="0" dirty="0" err="1">
                <a:solidFill>
                  <a:srgbClr val="6F7287"/>
                </a:solidFill>
                <a:effectLst/>
                <a:latin typeface="Neue Plak"/>
              </a:rPr>
              <a:t>ToolPak</a:t>
            </a:r>
            <a:endParaRPr lang="en-US" sz="2800" b="0" i="0" dirty="0">
              <a:solidFill>
                <a:srgbClr val="6F7287"/>
              </a:solidFill>
              <a:effectLst/>
              <a:latin typeface="Neue Plak"/>
            </a:endParaRPr>
          </a:p>
        </p:txBody>
      </p:sp>
      <p:pic>
        <p:nvPicPr>
          <p:cNvPr id="15" name="Picture 14" descr="A close up of a sign&#10;&#10;Description automatically generated">
            <a:extLst>
              <a:ext uri="{FF2B5EF4-FFF2-40B4-BE49-F238E27FC236}">
                <a16:creationId xmlns:a16="http://schemas.microsoft.com/office/drawing/2014/main" id="{29761B90-A7DE-4A60-A915-F085BD87CA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spTree>
    <p:extLst>
      <p:ext uri="{BB962C8B-B14F-4D97-AF65-F5344CB8AC3E}">
        <p14:creationId xmlns:p14="http://schemas.microsoft.com/office/powerpoint/2010/main" val="38300298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74420" y="0"/>
            <a:ext cx="5617580" cy="6858000"/>
          </a:xfrm>
          <a:prstGeom prst="rect">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69227" t="33418" r="20112" b="50548"/>
          <a:stretch/>
        </p:blipFill>
        <p:spPr>
          <a:xfrm>
            <a:off x="10386349" y="5029795"/>
            <a:ext cx="1805651" cy="1991719"/>
          </a:xfrm>
          <a:prstGeom prst="rect">
            <a:avLst/>
          </a:prstGeom>
        </p:spPr>
      </p:pic>
      <p:sp>
        <p:nvSpPr>
          <p:cNvPr id="3" name="TextBox 2"/>
          <p:cNvSpPr txBox="1"/>
          <p:nvPr/>
        </p:nvSpPr>
        <p:spPr>
          <a:xfrm>
            <a:off x="173620" y="219919"/>
            <a:ext cx="6288549" cy="6063198"/>
          </a:xfrm>
          <a:prstGeom prst="rect">
            <a:avLst/>
          </a:prstGeom>
          <a:noFill/>
        </p:spPr>
        <p:txBody>
          <a:bodyPr wrap="square" rtlCol="0">
            <a:spAutoFit/>
          </a:bodyPr>
          <a:lstStyle/>
          <a:p>
            <a:r>
              <a:rPr lang="en-US" sz="4000" b="1" i="1" dirty="0">
                <a:solidFill>
                  <a:srgbClr val="CF3338"/>
                </a:solidFill>
                <a:latin typeface="Pragmatica" panose="020B0403040502020204" pitchFamily="34" charset="0"/>
              </a:rPr>
              <a:t>Advancing into Analytics: From Excel to Python and R</a:t>
            </a:r>
          </a:p>
          <a:p>
            <a:endParaRPr lang="en-US" sz="4000" b="1" i="1" dirty="0">
              <a:solidFill>
                <a:srgbClr val="CF3338"/>
              </a:solidFill>
              <a:latin typeface="Pragmatica" panose="020B0403040502020204" pitchFamily="34" charset="0"/>
            </a:endParaRPr>
          </a:p>
          <a:p>
            <a:endParaRPr lang="en-US" sz="4000" dirty="0">
              <a:solidFill>
                <a:srgbClr val="CF3338"/>
              </a:solidFill>
              <a:latin typeface="Pragmatica" panose="020B0403040502020204" pitchFamily="34" charset="0"/>
            </a:endParaRPr>
          </a:p>
          <a:p>
            <a:endParaRPr lang="en-US" sz="4000" dirty="0">
              <a:solidFill>
                <a:srgbClr val="CF3338"/>
              </a:solidFill>
              <a:latin typeface="Pragmatica" panose="020B0403040502020204" pitchFamily="34" charset="0"/>
            </a:endParaRPr>
          </a:p>
          <a:p>
            <a:endParaRPr lang="en-US" sz="4000" dirty="0">
              <a:solidFill>
                <a:srgbClr val="CF3338"/>
              </a:solidFill>
              <a:latin typeface="Pragmatica" panose="020B0403040502020204" pitchFamily="34" charset="0"/>
            </a:endParaRPr>
          </a:p>
          <a:p>
            <a:endParaRPr lang="en-US" sz="4000" dirty="0">
              <a:solidFill>
                <a:srgbClr val="CF3338"/>
              </a:solidFill>
              <a:latin typeface="Pragmatica" panose="020B0403040502020204" pitchFamily="34" charset="0"/>
            </a:endParaRPr>
          </a:p>
          <a:p>
            <a:endParaRPr lang="en-US" sz="4000" dirty="0">
              <a:solidFill>
                <a:srgbClr val="CF3338"/>
              </a:solidFill>
              <a:latin typeface="Pragmatica" panose="020B0403040502020204" pitchFamily="34" charset="0"/>
            </a:endParaRPr>
          </a:p>
          <a:p>
            <a:r>
              <a:rPr lang="en-US" sz="4000" dirty="0">
                <a:solidFill>
                  <a:srgbClr val="CF3338"/>
                </a:solidFill>
                <a:latin typeface="Pragmatica" panose="020B0403040502020204" pitchFamily="34" charset="0"/>
              </a:rPr>
              <a:t>Learn more: where to buy:</a:t>
            </a:r>
          </a:p>
          <a:p>
            <a:r>
              <a:rPr lang="en-US" sz="2800" dirty="0">
                <a:latin typeface="Pragmatica" panose="020B0403040502020204" pitchFamily="34" charset="0"/>
                <a:hlinkClick r:id="rId3">
                  <a:extLst>
                    <a:ext uri="{A12FA001-AC4F-418D-AE19-62706E023703}">
                      <ahyp:hlinkClr xmlns:ahyp="http://schemas.microsoft.com/office/drawing/2018/hyperlinkcolor" val="tx"/>
                    </a:ext>
                  </a:extLst>
                </a:hlinkClick>
              </a:rPr>
              <a:t>https://stringfestanalytics.com/book/</a:t>
            </a:r>
            <a:r>
              <a:rPr lang="en-US" sz="2800" dirty="0">
                <a:latin typeface="Pragmatica" panose="020B0403040502020204" pitchFamily="34" charset="0"/>
              </a:rPr>
              <a:t> </a:t>
            </a:r>
            <a:endParaRPr lang="en-US" sz="4000" dirty="0">
              <a:latin typeface="Pragmatica" panose="020B0403040502020204" pitchFamily="34" charset="0"/>
            </a:endParaRPr>
          </a:p>
        </p:txBody>
      </p:sp>
      <p:pic>
        <p:nvPicPr>
          <p:cNvPr id="5" name="Picture 2" descr="Advancing into Analytics Cover Image">
            <a:extLst>
              <a:ext uri="{FF2B5EF4-FFF2-40B4-BE49-F238E27FC236}">
                <a16:creationId xmlns:a16="http://schemas.microsoft.com/office/drawing/2014/main" id="{4A2C4784-910B-B0D7-7C50-D16097D2F24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57010" y="312982"/>
            <a:ext cx="3996741" cy="52194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86361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558800" y="411412"/>
            <a:ext cx="10420804" cy="784510"/>
          </a:xfrm>
          <a:prstGeom prst="rect">
            <a:avLst/>
          </a:prstGeom>
        </p:spPr>
        <p:txBody>
          <a:bodyPr wrap="square" lIns="0" tIns="0" rIns="0" bIns="0" rtlCol="0" anchor="t">
            <a:spAutoFit/>
          </a:bodyPr>
          <a:lstStyle/>
          <a:p>
            <a:pPr>
              <a:lnSpc>
                <a:spcPts val="6720"/>
              </a:lnSpc>
              <a:spcBef>
                <a:spcPct val="0"/>
              </a:spcBef>
            </a:pPr>
            <a:r>
              <a:rPr lang="en-US" sz="4800" dirty="0">
                <a:solidFill>
                  <a:srgbClr val="000000"/>
                </a:solidFill>
                <a:latin typeface="Open Sans Extra Bold"/>
              </a:rPr>
              <a:t>TAKE THE SURVEY</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0730080" y="6176837"/>
            <a:ext cx="1342081" cy="549120"/>
          </a:xfrm>
          <a:prstGeom prst="rect">
            <a:avLst/>
          </a:prstGeom>
        </p:spPr>
      </p:pic>
      <p:sp>
        <p:nvSpPr>
          <p:cNvPr id="6" name="TextBox 5">
            <a:extLst>
              <a:ext uri="{FF2B5EF4-FFF2-40B4-BE49-F238E27FC236}">
                <a16:creationId xmlns:a16="http://schemas.microsoft.com/office/drawing/2014/main" id="{B72B56F1-579F-4CEC-BF86-0455EEB5C6F1}"/>
              </a:ext>
            </a:extLst>
          </p:cNvPr>
          <p:cNvSpPr txBox="1"/>
          <p:nvPr/>
        </p:nvSpPr>
        <p:spPr>
          <a:xfrm>
            <a:off x="571500" y="1295400"/>
            <a:ext cx="5818020" cy="4011419"/>
          </a:xfrm>
          <a:prstGeom prst="rect">
            <a:avLst/>
          </a:prstGeom>
          <a:noFill/>
        </p:spPr>
        <p:txBody>
          <a:bodyPr wrap="square" rtlCol="0">
            <a:spAutoFit/>
          </a:bodyPr>
          <a:lstStyle/>
          <a:p>
            <a:r>
              <a:rPr lang="en-US" sz="3200" dirty="0">
                <a:latin typeface="Gidole" panose="02000503000000000000" pitchFamily="2" charset="0"/>
                <a:ea typeface="Roboto Mono" pitchFamily="2" charset="0"/>
              </a:rPr>
              <a:t>How did I do today? Testimonials or other data welcome.</a:t>
            </a:r>
          </a:p>
          <a:p>
            <a:endParaRPr lang="en-US" sz="2667" dirty="0">
              <a:latin typeface="Gidole" panose="02000503000000000000" pitchFamily="2" charset="0"/>
              <a:ea typeface="Roboto Mono" pitchFamily="2" charset="0"/>
            </a:endParaRPr>
          </a:p>
          <a:p>
            <a:r>
              <a:rPr lang="en-US" sz="4400" dirty="0">
                <a:latin typeface="Gidole" panose="02000503000000000000" pitchFamily="2" charset="0"/>
                <a:ea typeface="Roboto Mono" pitchFamily="2" charset="0"/>
                <a:hlinkClick r:id="rId5"/>
              </a:rPr>
              <a:t>https://social.stringfestanalytics.com/event-feedback</a:t>
            </a:r>
            <a:r>
              <a:rPr lang="en-US" sz="4400" dirty="0">
                <a:latin typeface="Gidole" panose="02000503000000000000" pitchFamily="2" charset="0"/>
                <a:ea typeface="Roboto Mono" pitchFamily="2" charset="0"/>
              </a:rPr>
              <a:t>  </a:t>
            </a:r>
          </a:p>
        </p:txBody>
      </p:sp>
      <p:pic>
        <p:nvPicPr>
          <p:cNvPr id="3" name="Picture 2" descr="Shape&#10;&#10;Description automatically generated with low confidence">
            <a:extLst>
              <a:ext uri="{FF2B5EF4-FFF2-40B4-BE49-F238E27FC236}">
                <a16:creationId xmlns:a16="http://schemas.microsoft.com/office/drawing/2014/main" id="{42F3175D-B642-4C36-959D-6981F5B7F69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807200" y="3224189"/>
            <a:ext cx="3505200" cy="3505200"/>
          </a:xfrm>
          <a:prstGeom prst="rect">
            <a:avLst/>
          </a:prstGeom>
        </p:spPr>
      </p:pic>
    </p:spTree>
    <p:extLst>
      <p:ext uri="{BB962C8B-B14F-4D97-AF65-F5344CB8AC3E}">
        <p14:creationId xmlns:p14="http://schemas.microsoft.com/office/powerpoint/2010/main" val="303209595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558800" y="411412"/>
            <a:ext cx="10420804" cy="784510"/>
          </a:xfrm>
          <a:prstGeom prst="rect">
            <a:avLst/>
          </a:prstGeom>
        </p:spPr>
        <p:txBody>
          <a:bodyPr wrap="square" lIns="0" tIns="0" rIns="0" bIns="0" rtlCol="0" anchor="t">
            <a:spAutoFit/>
          </a:bodyPr>
          <a:lstStyle/>
          <a:p>
            <a:pPr>
              <a:lnSpc>
                <a:spcPts val="6720"/>
              </a:lnSpc>
              <a:spcBef>
                <a:spcPct val="0"/>
              </a:spcBef>
            </a:pPr>
            <a:r>
              <a:rPr lang="en-US" sz="4800" dirty="0">
                <a:solidFill>
                  <a:srgbClr val="000000"/>
                </a:solidFill>
                <a:latin typeface="Open Sans Extra Bold"/>
              </a:rPr>
              <a:t>FINAL 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0730080" y="6176837"/>
            <a:ext cx="1342081" cy="549120"/>
          </a:xfrm>
          <a:prstGeom prst="rect">
            <a:avLst/>
          </a:prstGeom>
        </p:spPr>
      </p:pic>
      <p:sp>
        <p:nvSpPr>
          <p:cNvPr id="6" name="TextBox 5">
            <a:extLst>
              <a:ext uri="{FF2B5EF4-FFF2-40B4-BE49-F238E27FC236}">
                <a16:creationId xmlns:a16="http://schemas.microsoft.com/office/drawing/2014/main" id="{B72B56F1-579F-4CEC-BF86-0455EEB5C6F1}"/>
              </a:ext>
            </a:extLst>
          </p:cNvPr>
          <p:cNvSpPr txBox="1"/>
          <p:nvPr/>
        </p:nvSpPr>
        <p:spPr>
          <a:xfrm>
            <a:off x="571500" y="1295400"/>
            <a:ext cx="8585200" cy="3786229"/>
          </a:xfrm>
          <a:prstGeom prst="rect">
            <a:avLst/>
          </a:prstGeom>
          <a:noFill/>
        </p:spPr>
        <p:txBody>
          <a:bodyPr wrap="square" rtlCol="0">
            <a:spAutoFit/>
          </a:bodyPr>
          <a:lstStyle/>
          <a:p>
            <a:r>
              <a:rPr lang="en-US" sz="2667" dirty="0">
                <a:latin typeface="Gidole" panose="02000503000000000000" pitchFamily="2" charset="0"/>
                <a:ea typeface="Roboto Mono" pitchFamily="2" charset="0"/>
              </a:rPr>
              <a:t>Thanks for joining! </a:t>
            </a:r>
          </a:p>
          <a:p>
            <a:endParaRPr lang="en-US" sz="2667" dirty="0">
              <a:latin typeface="Gidole" panose="02000503000000000000" pitchFamily="2" charset="0"/>
              <a:ea typeface="Roboto Mono" pitchFamily="2" charset="0"/>
            </a:endParaRPr>
          </a:p>
          <a:p>
            <a:r>
              <a:rPr lang="en-US" sz="2667" dirty="0">
                <a:latin typeface="Gidole" panose="02000503000000000000" pitchFamily="2" charset="0"/>
                <a:ea typeface="Roboto Mono" pitchFamily="2" charset="0"/>
              </a:rPr>
              <a:t>A recap email with recording, survey and more will be coming…</a:t>
            </a:r>
          </a:p>
          <a:p>
            <a:endParaRPr lang="en-US" sz="2667" dirty="0">
              <a:latin typeface="Gidole" panose="02000503000000000000" pitchFamily="2" charset="0"/>
              <a:ea typeface="Roboto Mono" pitchFamily="2" charset="0"/>
            </a:endParaRPr>
          </a:p>
          <a:p>
            <a:r>
              <a:rPr lang="en-US" sz="2667" dirty="0">
                <a:latin typeface="Gidole" panose="02000503000000000000" pitchFamily="2" charset="0"/>
                <a:ea typeface="Roboto Mono" pitchFamily="2" charset="0"/>
              </a:rPr>
              <a:t>The recording stays up for 48 hours, then moves to my </a:t>
            </a:r>
            <a:r>
              <a:rPr lang="en-US" sz="2667" dirty="0" err="1">
                <a:latin typeface="Gidole" panose="02000503000000000000" pitchFamily="2" charset="0"/>
                <a:ea typeface="Roboto Mono" pitchFamily="2" charset="0"/>
              </a:rPr>
              <a:t>Patreon</a:t>
            </a:r>
            <a:endParaRPr lang="en-US" sz="2667" dirty="0">
              <a:latin typeface="Gidole" panose="02000503000000000000" pitchFamily="2" charset="0"/>
              <a:ea typeface="Roboto Mono" pitchFamily="2" charset="0"/>
            </a:endParaRPr>
          </a:p>
          <a:p>
            <a:endParaRPr lang="en-US" sz="2667" dirty="0">
              <a:latin typeface="Gidole" panose="02000503000000000000" pitchFamily="2" charset="0"/>
              <a:ea typeface="Roboto Mono" pitchFamily="2" charset="0"/>
            </a:endParaRPr>
          </a:p>
          <a:p>
            <a:r>
              <a:rPr lang="en-US" sz="2667" dirty="0">
                <a:latin typeface="Gidole" panose="02000503000000000000" pitchFamily="2" charset="0"/>
                <a:ea typeface="Roboto Mono" pitchFamily="2" charset="0"/>
              </a:rPr>
              <a:t>I appreciate your reviews &amp; referrals. </a:t>
            </a:r>
          </a:p>
        </p:txBody>
      </p:sp>
    </p:spTree>
    <p:extLst>
      <p:ext uri="{BB962C8B-B14F-4D97-AF65-F5344CB8AC3E}">
        <p14:creationId xmlns:p14="http://schemas.microsoft.com/office/powerpoint/2010/main" val="95639327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extLst>
              <a:ext uri="{28A0092B-C50C-407E-A947-70E740481C1C}">
                <a14:useLocalDpi xmlns:a14="http://schemas.microsoft.com/office/drawing/2010/main" val="0"/>
              </a:ext>
            </a:extLst>
          </a:blip>
          <a:srcRect/>
          <a:stretch/>
        </p:blipFill>
        <p:spPr>
          <a:xfrm>
            <a:off x="9028530" y="3233394"/>
            <a:ext cx="3163469" cy="3623879"/>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8496" y="-2482770"/>
            <a:ext cx="10171472" cy="7459883"/>
          </a:xfrm>
          <a:prstGeom prst="rect">
            <a:avLst/>
          </a:prstGeom>
        </p:spPr>
      </p:pic>
      <p:sp>
        <p:nvSpPr>
          <p:cNvPr id="11" name="TextBox 10"/>
          <p:cNvSpPr txBox="1"/>
          <p:nvPr/>
        </p:nvSpPr>
        <p:spPr>
          <a:xfrm>
            <a:off x="324091" y="1687545"/>
            <a:ext cx="7986531" cy="1323439"/>
          </a:xfrm>
          <a:prstGeom prst="rect">
            <a:avLst/>
          </a:prstGeom>
          <a:noFill/>
        </p:spPr>
        <p:txBody>
          <a:bodyPr wrap="square" rtlCol="0">
            <a:spAutoFit/>
          </a:bodyPr>
          <a:lstStyle/>
          <a:p>
            <a:pPr>
              <a:buClr>
                <a:srgbClr val="CF3338"/>
              </a:buClr>
            </a:pPr>
            <a:r>
              <a:rPr lang="en-US" sz="8000" b="1" dirty="0">
                <a:solidFill>
                  <a:srgbClr val="CF3338"/>
                </a:solidFill>
                <a:latin typeface="Pragmatica" panose="020B0403040502020204" pitchFamily="34" charset="0"/>
              </a:rPr>
              <a:t>Thank you</a:t>
            </a:r>
          </a:p>
        </p:txBody>
      </p:sp>
    </p:spTree>
    <p:extLst>
      <p:ext uri="{BB962C8B-B14F-4D97-AF65-F5344CB8AC3E}">
        <p14:creationId xmlns:p14="http://schemas.microsoft.com/office/powerpoint/2010/main" val="19310180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47240" y="113388"/>
            <a:ext cx="7986531" cy="1015663"/>
          </a:xfrm>
          <a:prstGeom prst="rect">
            <a:avLst/>
          </a:prstGeom>
          <a:noFill/>
        </p:spPr>
        <p:txBody>
          <a:bodyPr wrap="square" rtlCol="0">
            <a:spAutoFit/>
          </a:bodyPr>
          <a:lstStyle/>
          <a:p>
            <a:r>
              <a:rPr lang="en-US" sz="6000" dirty="0">
                <a:latin typeface="Aliens &amp; cows" panose="00000500000000000000" pitchFamily="2" charset="0"/>
              </a:rPr>
              <a:t>Download the files:</a:t>
            </a:r>
          </a:p>
        </p:txBody>
      </p:sp>
      <p:sp>
        <p:nvSpPr>
          <p:cNvPr id="3" name="TextBox 2"/>
          <p:cNvSpPr txBox="1"/>
          <p:nvPr/>
        </p:nvSpPr>
        <p:spPr>
          <a:xfrm>
            <a:off x="347240" y="2127965"/>
            <a:ext cx="9595413" cy="1384995"/>
          </a:xfrm>
          <a:prstGeom prst="rect">
            <a:avLst/>
          </a:prstGeom>
          <a:noFill/>
        </p:spPr>
        <p:txBody>
          <a:bodyPr wrap="square" rtlCol="0">
            <a:spAutoFit/>
          </a:bodyPr>
          <a:lstStyle/>
          <a:p>
            <a:pPr marL="457200" indent="-457200">
              <a:buClr>
                <a:srgbClr val="CF3338"/>
              </a:buClr>
              <a:buFont typeface="Arial" panose="020B0604020202020204" pitchFamily="34" charset="0"/>
              <a:buChar char="•"/>
            </a:pPr>
            <a:r>
              <a:rPr lang="en-US" sz="2800" dirty="0">
                <a:solidFill>
                  <a:srgbClr val="707070"/>
                </a:solidFill>
                <a:latin typeface="Pragmatica" panose="020B0403040502020204" pitchFamily="34" charset="0"/>
                <a:hlinkClick r:id="rId2"/>
              </a:rPr>
              <a:t>https://swiy.co/FW5w</a:t>
            </a:r>
            <a:r>
              <a:rPr lang="en-US" sz="2800" dirty="0">
                <a:solidFill>
                  <a:srgbClr val="707070"/>
                </a:solidFill>
                <a:latin typeface="Pragmatica" panose="020B0403040502020204" pitchFamily="34" charset="0"/>
              </a:rPr>
              <a:t>  </a:t>
            </a:r>
          </a:p>
          <a:p>
            <a:pPr marL="457200" indent="-457200">
              <a:buClr>
                <a:srgbClr val="CF3338"/>
              </a:buClr>
              <a:buFont typeface="Arial" panose="020B0604020202020204" pitchFamily="34" charset="0"/>
              <a:buChar char="•"/>
            </a:pPr>
            <a:r>
              <a:rPr lang="en-US" sz="2800" dirty="0">
                <a:solidFill>
                  <a:srgbClr val="707070"/>
                </a:solidFill>
                <a:latin typeface="Pragmatica" panose="020B0403040502020204" pitchFamily="34" charset="0"/>
              </a:rPr>
              <a:t>Feel free to share to latecomers</a:t>
            </a:r>
          </a:p>
          <a:p>
            <a:pPr marL="457200" indent="-457200">
              <a:buClr>
                <a:srgbClr val="CF3338"/>
              </a:buClr>
              <a:buFont typeface="Arial" panose="020B0604020202020204" pitchFamily="34" charset="0"/>
              <a:buChar char="•"/>
            </a:pPr>
            <a:r>
              <a:rPr lang="en-US" sz="2800" dirty="0">
                <a:solidFill>
                  <a:srgbClr val="707070"/>
                </a:solidFill>
                <a:latin typeface="Pragmatica" panose="020B0403040502020204" pitchFamily="34" charset="0"/>
              </a:rPr>
              <a:t>Downloads &amp; recording will move to </a:t>
            </a:r>
            <a:r>
              <a:rPr lang="en-US" sz="2800" dirty="0" err="1">
                <a:solidFill>
                  <a:srgbClr val="707070"/>
                </a:solidFill>
                <a:latin typeface="Pragmatica" panose="020B0403040502020204" pitchFamily="34" charset="0"/>
              </a:rPr>
              <a:t>Patreon</a:t>
            </a:r>
            <a:r>
              <a:rPr lang="en-US" sz="2800" dirty="0">
                <a:solidFill>
                  <a:srgbClr val="707070"/>
                </a:solidFill>
                <a:latin typeface="Pragmatica" panose="020B0403040502020204" pitchFamily="34" charset="0"/>
              </a:rPr>
              <a:t> after 48 </a:t>
            </a:r>
            <a:r>
              <a:rPr lang="en-US" sz="2800" dirty="0" err="1">
                <a:solidFill>
                  <a:srgbClr val="707070"/>
                </a:solidFill>
                <a:latin typeface="Pragmatica" panose="020B0403040502020204" pitchFamily="34" charset="0"/>
              </a:rPr>
              <a:t>hrs</a:t>
            </a:r>
            <a:r>
              <a:rPr lang="en-US" sz="2800" dirty="0">
                <a:solidFill>
                  <a:srgbClr val="707070"/>
                </a:solidFill>
                <a:latin typeface="Pragmatica" panose="020B0403040502020204" pitchFamily="34" charset="0"/>
              </a:rPr>
              <a:t> </a:t>
            </a:r>
          </a:p>
        </p:txBody>
      </p:sp>
      <p:pic>
        <p:nvPicPr>
          <p:cNvPr id="15" name="Picture 14" descr="A close up of a sign&#10;&#10;Description automatically generated">
            <a:extLst>
              <a:ext uri="{FF2B5EF4-FFF2-40B4-BE49-F238E27FC236}">
                <a16:creationId xmlns:a16="http://schemas.microsoft.com/office/drawing/2014/main" id="{29761B90-A7DE-4A60-A915-F085BD87CA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spTree>
    <p:extLst>
      <p:ext uri="{BB962C8B-B14F-4D97-AF65-F5344CB8AC3E}">
        <p14:creationId xmlns:p14="http://schemas.microsoft.com/office/powerpoint/2010/main" val="15784502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9799937" cy="1015663"/>
          </a:xfrm>
          <a:prstGeom prst="rect">
            <a:avLst/>
          </a:prstGeom>
          <a:noFill/>
        </p:spPr>
        <p:txBody>
          <a:bodyPr wrap="square" rtlCol="0">
            <a:spAutoFit/>
          </a:bodyPr>
          <a:lstStyle/>
          <a:p>
            <a:r>
              <a:rPr lang="en-US" sz="6000" dirty="0">
                <a:latin typeface="Aliens &amp; cows" panose="00000500000000000000" pitchFamily="2" charset="0"/>
              </a:rPr>
              <a:t>Terms of engagement</a:t>
            </a:r>
          </a:p>
        </p:txBody>
      </p:sp>
      <p:sp>
        <p:nvSpPr>
          <p:cNvPr id="3" name="TextBox 2"/>
          <p:cNvSpPr txBox="1"/>
          <p:nvPr/>
        </p:nvSpPr>
        <p:spPr>
          <a:xfrm>
            <a:off x="462987" y="1365813"/>
            <a:ext cx="9595413" cy="4938403"/>
          </a:xfrm>
          <a:prstGeom prst="rect">
            <a:avLst/>
          </a:prstGeom>
          <a:noFill/>
        </p:spPr>
        <p:txBody>
          <a:bodyPr wrap="square" rtlCol="0">
            <a:spAutoFit/>
          </a:bodyPr>
          <a:lstStyle/>
          <a:p>
            <a:pPr marL="457200" indent="-457200">
              <a:lnSpc>
                <a:spcPts val="3750"/>
              </a:lnSpc>
              <a:buFont typeface="Arial" panose="020B0604020202020204" pitchFamily="34" charset="0"/>
              <a:buChar char="•"/>
            </a:pPr>
            <a:r>
              <a:rPr lang="en-US" sz="2800" spc="30" dirty="0">
                <a:solidFill>
                  <a:srgbClr val="000000"/>
                </a:solidFill>
                <a:latin typeface="Gidole"/>
              </a:rPr>
              <a:t>Feel free to share the download link with latecomers </a:t>
            </a:r>
            <a:r>
              <a:rPr lang="en-US" sz="2800" spc="30" dirty="0">
                <a:solidFill>
                  <a:srgbClr val="000000"/>
                </a:solidFill>
                <a:latin typeface="Gidole"/>
                <a:sym typeface="Wingdings" panose="05000000000000000000" pitchFamily="2" charset="2"/>
              </a:rPr>
              <a:t> </a:t>
            </a:r>
            <a:br>
              <a:rPr lang="en-US" sz="2800" spc="30" dirty="0">
                <a:solidFill>
                  <a:srgbClr val="000000"/>
                </a:solidFill>
                <a:latin typeface="Gidole"/>
                <a:sym typeface="Wingdings" panose="05000000000000000000" pitchFamily="2" charset="2"/>
              </a:rPr>
            </a:br>
            <a:endParaRPr lang="en-US" sz="2800" spc="30" dirty="0">
              <a:solidFill>
                <a:srgbClr val="000000"/>
              </a:solidFill>
              <a:latin typeface="Gidole"/>
            </a:endParaRPr>
          </a:p>
          <a:p>
            <a:pPr marL="457200" indent="-457200">
              <a:lnSpc>
                <a:spcPts val="3750"/>
              </a:lnSpc>
              <a:buFont typeface="Arial" panose="020B0604020202020204" pitchFamily="34" charset="0"/>
              <a:buChar char="•"/>
            </a:pPr>
            <a:r>
              <a:rPr lang="en-US" sz="2800" spc="30" dirty="0">
                <a:solidFill>
                  <a:srgbClr val="000000"/>
                </a:solidFill>
                <a:latin typeface="Gidole"/>
              </a:rPr>
              <a:t>Participation is welcome via the chat/unmute</a:t>
            </a:r>
            <a:br>
              <a:rPr lang="en-US" sz="2800" spc="30" dirty="0">
                <a:solidFill>
                  <a:srgbClr val="000000"/>
                </a:solidFill>
                <a:latin typeface="Gidole"/>
              </a:rPr>
            </a:br>
            <a:endParaRPr lang="en-US" sz="2800" spc="30" dirty="0">
              <a:solidFill>
                <a:srgbClr val="000000"/>
              </a:solidFill>
              <a:latin typeface="Gidole"/>
            </a:endParaRPr>
          </a:p>
          <a:p>
            <a:pPr marL="457200" indent="-457200">
              <a:lnSpc>
                <a:spcPts val="3750"/>
              </a:lnSpc>
              <a:buFont typeface="Arial" panose="020B0604020202020204" pitchFamily="34" charset="0"/>
              <a:buChar char="•"/>
            </a:pPr>
            <a:r>
              <a:rPr lang="en-US" sz="2800" spc="30" dirty="0">
                <a:solidFill>
                  <a:srgbClr val="000000"/>
                </a:solidFill>
                <a:latin typeface="Gidole"/>
              </a:rPr>
              <a:t>Demos work best with 365 for PC</a:t>
            </a:r>
            <a:br>
              <a:rPr lang="en-US" sz="2800" spc="30" dirty="0">
                <a:solidFill>
                  <a:srgbClr val="000000"/>
                </a:solidFill>
                <a:latin typeface="Gidole"/>
              </a:rPr>
            </a:br>
            <a:endParaRPr lang="en-US" sz="2800" spc="30" dirty="0">
              <a:solidFill>
                <a:srgbClr val="000000"/>
              </a:solidFill>
              <a:latin typeface="Gidole"/>
            </a:endParaRPr>
          </a:p>
          <a:p>
            <a:pPr marL="457200" indent="-457200">
              <a:lnSpc>
                <a:spcPts val="3750"/>
              </a:lnSpc>
              <a:buFont typeface="Arial" panose="020B0604020202020204" pitchFamily="34" charset="0"/>
              <a:buChar char="•"/>
            </a:pPr>
            <a:r>
              <a:rPr lang="en-US" sz="2800" spc="30" dirty="0">
                <a:solidFill>
                  <a:srgbClr val="000000"/>
                </a:solidFill>
                <a:latin typeface="Gidole"/>
              </a:rPr>
              <a:t>Recording goes out later today, moves to </a:t>
            </a:r>
            <a:r>
              <a:rPr lang="en-US" sz="2800" spc="30" dirty="0" err="1">
                <a:solidFill>
                  <a:srgbClr val="000000"/>
                </a:solidFill>
                <a:latin typeface="Gidole"/>
              </a:rPr>
              <a:t>Patreon</a:t>
            </a:r>
            <a:r>
              <a:rPr lang="en-US" sz="2800" spc="30" dirty="0">
                <a:solidFill>
                  <a:srgbClr val="000000"/>
                </a:solidFill>
                <a:latin typeface="Gidole"/>
              </a:rPr>
              <a:t> after 2 days</a:t>
            </a:r>
            <a:br>
              <a:rPr lang="en-US" sz="2800" spc="30" dirty="0">
                <a:solidFill>
                  <a:srgbClr val="000000"/>
                </a:solidFill>
                <a:latin typeface="Gidole"/>
              </a:rPr>
            </a:br>
            <a:endParaRPr lang="en-US" sz="2800" spc="30" dirty="0">
              <a:solidFill>
                <a:srgbClr val="000000"/>
              </a:solidFill>
              <a:latin typeface="Gidole"/>
            </a:endParaRPr>
          </a:p>
          <a:p>
            <a:pPr marL="457200" indent="-457200">
              <a:lnSpc>
                <a:spcPts val="3750"/>
              </a:lnSpc>
              <a:buFont typeface="Arial" panose="020B0604020202020204" pitchFamily="34" charset="0"/>
              <a:buChar char="•"/>
            </a:pPr>
            <a:r>
              <a:rPr lang="en-US" sz="2800" spc="30" dirty="0">
                <a:solidFill>
                  <a:srgbClr val="000000"/>
                </a:solidFill>
                <a:latin typeface="Gidole"/>
              </a:rPr>
              <a:t>I will do my best to answer your questions</a:t>
            </a:r>
          </a:p>
        </p:txBody>
      </p:sp>
    </p:spTree>
    <p:extLst>
      <p:ext uri="{BB962C8B-B14F-4D97-AF65-F5344CB8AC3E}">
        <p14:creationId xmlns:p14="http://schemas.microsoft.com/office/powerpoint/2010/main" val="7354165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Dog, Puppy, Canine, Vet, Veterinarian, Medical Care">
            <a:extLst>
              <a:ext uri="{FF2B5EF4-FFF2-40B4-BE49-F238E27FC236}">
                <a16:creationId xmlns:a16="http://schemas.microsoft.com/office/drawing/2014/main" id="{C69D2FD6-39D6-4126-8024-F3E6CE69A6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16800" y="3451054"/>
            <a:ext cx="4775200" cy="3407304"/>
          </a:xfrm>
          <a:prstGeom prst="rect">
            <a:avLst/>
          </a:prstGeom>
          <a:noFill/>
          <a:extLst>
            <a:ext uri="{909E8E84-426E-40DD-AFC4-6F175D3DCCD1}">
              <a14:hiddenFill xmlns:a14="http://schemas.microsoft.com/office/drawing/2010/main">
                <a:solidFill>
                  <a:srgbClr val="FFFFFF"/>
                </a:solidFill>
              </a14:hiddenFill>
            </a:ext>
          </a:extLst>
        </p:spPr>
      </p:pic>
      <p:sp>
        <p:nvSpPr>
          <p:cNvPr id="2" name="AutoShape 2"/>
          <p:cNvSpPr/>
          <p:nvPr/>
        </p:nvSpPr>
        <p:spPr>
          <a:xfrm>
            <a:off x="-150345" y="0"/>
            <a:ext cx="12342345" cy="2310984"/>
          </a:xfrm>
          <a:prstGeom prst="rect">
            <a:avLst/>
          </a:prstGeom>
          <a:solidFill>
            <a:srgbClr val="3D3935"/>
          </a:solidFill>
        </p:spPr>
        <p:txBody>
          <a:bodyPr/>
          <a:lstStyle/>
          <a:p>
            <a:endParaRPr lang="en-US" sz="1200"/>
          </a:p>
        </p:txBody>
      </p:sp>
      <p:grpSp>
        <p:nvGrpSpPr>
          <p:cNvPr id="3" name="Group 3"/>
          <p:cNvGrpSpPr/>
          <p:nvPr/>
        </p:nvGrpSpPr>
        <p:grpSpPr>
          <a:xfrm>
            <a:off x="1" y="35140"/>
            <a:ext cx="2279491" cy="2275845"/>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txBody>
            <a:bodyPr/>
            <a:lstStyle/>
            <a:p>
              <a:endParaRPr lang="en-US" sz="1200"/>
            </a:p>
          </p:txBody>
        </p:sp>
      </p:grpSp>
      <p:grpSp>
        <p:nvGrpSpPr>
          <p:cNvPr id="5" name="Group 5"/>
          <p:cNvGrpSpPr/>
          <p:nvPr/>
        </p:nvGrpSpPr>
        <p:grpSpPr>
          <a:xfrm rot="-10800000">
            <a:off x="-1407106" y="-126123"/>
            <a:ext cx="2814212" cy="2437107"/>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txBody>
            <a:bodyPr/>
            <a:lstStyle/>
            <a:p>
              <a:endParaRPr lang="en-US" sz="1200"/>
            </a:p>
          </p:txBody>
        </p:sp>
      </p:grpSp>
      <p:sp>
        <p:nvSpPr>
          <p:cNvPr id="7" name="TextBox 7"/>
          <p:cNvSpPr txBox="1"/>
          <p:nvPr/>
        </p:nvSpPr>
        <p:spPr>
          <a:xfrm>
            <a:off x="1407106" y="290214"/>
            <a:ext cx="10515158" cy="733471"/>
          </a:xfrm>
          <a:prstGeom prst="rect">
            <a:avLst/>
          </a:prstGeom>
        </p:spPr>
        <p:txBody>
          <a:bodyPr lIns="0" tIns="0" rIns="0" bIns="0" rtlCol="0" anchor="t">
            <a:spAutoFit/>
          </a:bodyPr>
          <a:lstStyle/>
          <a:p>
            <a:pPr algn="r">
              <a:lnSpc>
                <a:spcPts val="6067"/>
              </a:lnSpc>
            </a:pPr>
            <a:r>
              <a:rPr lang="en-US" sz="4334" spc="130" dirty="0">
                <a:solidFill>
                  <a:srgbClr val="F2F0F4"/>
                </a:solidFill>
                <a:latin typeface="League Spartan Italics"/>
              </a:rPr>
              <a:t>What the hey is EDA?</a:t>
            </a:r>
          </a:p>
        </p:txBody>
      </p:sp>
      <p:pic>
        <p:nvPicPr>
          <p:cNvPr id="8" name="Picture 8"/>
          <p:cNvPicPr>
            <a:picLocks noChangeAspect="1"/>
          </p:cNvPicPr>
          <p:nvPr/>
        </p:nvPicPr>
        <p:blipFill>
          <a:blip r:embed="rId4"/>
          <a:srcRect b="44190"/>
          <a:stretch>
            <a:fillRect/>
          </a:stretch>
        </p:blipFill>
        <p:spPr>
          <a:xfrm>
            <a:off x="10730080" y="6176837"/>
            <a:ext cx="1342081" cy="549120"/>
          </a:xfrm>
          <a:prstGeom prst="rect">
            <a:avLst/>
          </a:prstGeom>
        </p:spPr>
      </p:pic>
      <p:sp>
        <p:nvSpPr>
          <p:cNvPr id="10" name="TextBox 7">
            <a:extLst>
              <a:ext uri="{FF2B5EF4-FFF2-40B4-BE49-F238E27FC236}">
                <a16:creationId xmlns:a16="http://schemas.microsoft.com/office/drawing/2014/main" id="{23FCD4AA-20CA-41F6-BF01-5DFF1D9E9332}"/>
              </a:ext>
            </a:extLst>
          </p:cNvPr>
          <p:cNvSpPr txBox="1"/>
          <p:nvPr/>
        </p:nvSpPr>
        <p:spPr>
          <a:xfrm>
            <a:off x="9523044" y="3468583"/>
            <a:ext cx="1208467" cy="1495538"/>
          </a:xfrm>
          <a:prstGeom prst="rect">
            <a:avLst/>
          </a:prstGeom>
        </p:spPr>
        <p:txBody>
          <a:bodyPr wrap="square" lIns="0" tIns="0" rIns="0" bIns="0" rtlCol="0" anchor="t">
            <a:spAutoFit/>
          </a:bodyPr>
          <a:lstStyle/>
          <a:p>
            <a:pPr algn="r">
              <a:lnSpc>
                <a:spcPts val="6067"/>
              </a:lnSpc>
            </a:pPr>
            <a:r>
              <a:rPr lang="en-US" sz="4334" b="1" spc="130" dirty="0">
                <a:latin typeface="Gidole" panose="02000503000000000000" pitchFamily="50" charset="0"/>
              </a:rPr>
              <a:t>YOU</a:t>
            </a:r>
          </a:p>
        </p:txBody>
      </p:sp>
      <p:sp>
        <p:nvSpPr>
          <p:cNvPr id="11" name="TextBox 7">
            <a:extLst>
              <a:ext uri="{FF2B5EF4-FFF2-40B4-BE49-F238E27FC236}">
                <a16:creationId xmlns:a16="http://schemas.microsoft.com/office/drawing/2014/main" id="{63D721DE-945B-43CD-8590-E4F9CC598B66}"/>
              </a:ext>
            </a:extLst>
          </p:cNvPr>
          <p:cNvSpPr txBox="1"/>
          <p:nvPr/>
        </p:nvSpPr>
        <p:spPr>
          <a:xfrm>
            <a:off x="7778488" y="5969000"/>
            <a:ext cx="1727200" cy="1442959"/>
          </a:xfrm>
          <a:prstGeom prst="rect">
            <a:avLst/>
          </a:prstGeom>
        </p:spPr>
        <p:txBody>
          <a:bodyPr wrap="square" lIns="0" tIns="0" rIns="0" bIns="0" rtlCol="0" anchor="t">
            <a:spAutoFit/>
          </a:bodyPr>
          <a:lstStyle/>
          <a:p>
            <a:pPr algn="r">
              <a:lnSpc>
                <a:spcPts val="6067"/>
              </a:lnSpc>
            </a:pPr>
            <a:r>
              <a:rPr lang="en-US" sz="2533" b="1" spc="130" dirty="0">
                <a:latin typeface="Gidole" panose="02000503000000000000" pitchFamily="50" charset="0"/>
              </a:rPr>
              <a:t>YOUR DATA</a:t>
            </a:r>
          </a:p>
        </p:txBody>
      </p:sp>
      <p:sp>
        <p:nvSpPr>
          <p:cNvPr id="9" name="TextBox 8">
            <a:extLst>
              <a:ext uri="{FF2B5EF4-FFF2-40B4-BE49-F238E27FC236}">
                <a16:creationId xmlns:a16="http://schemas.microsoft.com/office/drawing/2014/main" id="{70F8E36B-5389-41E7-BBDB-BE061BE6D012}"/>
              </a:ext>
            </a:extLst>
          </p:cNvPr>
          <p:cNvSpPr txBox="1"/>
          <p:nvPr/>
        </p:nvSpPr>
        <p:spPr>
          <a:xfrm>
            <a:off x="152400" y="2565400"/>
            <a:ext cx="5435600" cy="2308324"/>
          </a:xfrm>
          <a:prstGeom prst="rect">
            <a:avLst/>
          </a:prstGeom>
          <a:noFill/>
        </p:spPr>
        <p:txBody>
          <a:bodyPr wrap="square" rtlCol="0">
            <a:spAutoFit/>
          </a:bodyPr>
          <a:lstStyle/>
          <a:p>
            <a:r>
              <a:rPr lang="en-US" sz="2400" dirty="0">
                <a:latin typeface="Gidole" panose="020B0604020202020204" charset="0"/>
              </a:rPr>
              <a:t>Preliminary understanding of variables</a:t>
            </a:r>
          </a:p>
          <a:p>
            <a:pPr marL="190510" indent="-190510">
              <a:buFont typeface="Arial" panose="020B0604020202020204" pitchFamily="34" charset="0"/>
              <a:buChar char="•"/>
            </a:pPr>
            <a:r>
              <a:rPr lang="en-US" sz="2400" dirty="0">
                <a:latin typeface="Gidole" panose="020B0604020202020204" charset="0"/>
              </a:rPr>
              <a:t>Classify them</a:t>
            </a:r>
          </a:p>
          <a:p>
            <a:pPr marL="190510" indent="-190510">
              <a:buFont typeface="Arial" panose="020B0604020202020204" pitchFamily="34" charset="0"/>
              <a:buChar char="•"/>
            </a:pPr>
            <a:r>
              <a:rPr lang="en-US" sz="2400" dirty="0">
                <a:latin typeface="Gidole" panose="020B0604020202020204" charset="0"/>
              </a:rPr>
              <a:t>Summarize them</a:t>
            </a:r>
          </a:p>
          <a:p>
            <a:pPr marL="190510" indent="-190510">
              <a:buFont typeface="Arial" panose="020B0604020202020204" pitchFamily="34" charset="0"/>
              <a:buChar char="•"/>
            </a:pPr>
            <a:r>
              <a:rPr lang="en-US" sz="2400" dirty="0">
                <a:latin typeface="Gidole" panose="020B0604020202020204" charset="0"/>
              </a:rPr>
              <a:t>Visualize them</a:t>
            </a:r>
          </a:p>
          <a:p>
            <a:pPr marL="190510" indent="-190510">
              <a:buFont typeface="Arial" panose="020B0604020202020204" pitchFamily="34" charset="0"/>
              <a:buChar char="•"/>
            </a:pPr>
            <a:r>
              <a:rPr lang="en-US" sz="2400" dirty="0">
                <a:latin typeface="Gidole" panose="020B0604020202020204" charset="0"/>
              </a:rPr>
              <a:t>Check assumptions before using them</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50345" y="0"/>
            <a:ext cx="12342345" cy="2310984"/>
          </a:xfrm>
          <a:prstGeom prst="rect">
            <a:avLst/>
          </a:prstGeom>
          <a:solidFill>
            <a:srgbClr val="3D3935"/>
          </a:solidFill>
        </p:spPr>
        <p:txBody>
          <a:bodyPr/>
          <a:lstStyle/>
          <a:p>
            <a:endParaRPr lang="en-US" sz="1200"/>
          </a:p>
        </p:txBody>
      </p:sp>
      <p:grpSp>
        <p:nvGrpSpPr>
          <p:cNvPr id="3" name="Group 3"/>
          <p:cNvGrpSpPr/>
          <p:nvPr/>
        </p:nvGrpSpPr>
        <p:grpSpPr>
          <a:xfrm>
            <a:off x="1" y="35140"/>
            <a:ext cx="2279491" cy="2275845"/>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txBody>
            <a:bodyPr/>
            <a:lstStyle/>
            <a:p>
              <a:endParaRPr lang="en-US" sz="1200"/>
            </a:p>
          </p:txBody>
        </p:sp>
      </p:grpSp>
      <p:grpSp>
        <p:nvGrpSpPr>
          <p:cNvPr id="5" name="Group 5"/>
          <p:cNvGrpSpPr/>
          <p:nvPr/>
        </p:nvGrpSpPr>
        <p:grpSpPr>
          <a:xfrm rot="-10800000">
            <a:off x="-1407106" y="-126123"/>
            <a:ext cx="2814212" cy="2437107"/>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txBody>
            <a:bodyPr/>
            <a:lstStyle/>
            <a:p>
              <a:endParaRPr lang="en-US" sz="1200"/>
            </a:p>
          </p:txBody>
        </p:sp>
      </p:grpSp>
      <p:pic>
        <p:nvPicPr>
          <p:cNvPr id="7" name="Picture 7"/>
          <p:cNvPicPr>
            <a:picLocks noChangeAspect="1"/>
          </p:cNvPicPr>
          <p:nvPr/>
        </p:nvPicPr>
        <p:blipFill>
          <a:blip r:embed="rId3"/>
          <a:srcRect b="44190"/>
          <a:stretch>
            <a:fillRect/>
          </a:stretch>
        </p:blipFill>
        <p:spPr>
          <a:xfrm>
            <a:off x="10730080" y="6176837"/>
            <a:ext cx="1342081" cy="549120"/>
          </a:xfrm>
          <a:prstGeom prst="rect">
            <a:avLst/>
          </a:prstGeom>
        </p:spPr>
      </p:pic>
      <p:pic>
        <p:nvPicPr>
          <p:cNvPr id="8" name="Picture 8"/>
          <p:cNvPicPr>
            <a:picLocks noChangeAspect="1"/>
          </p:cNvPicPr>
          <p:nvPr/>
        </p:nvPicPr>
        <p:blipFill>
          <a:blip r:embed="rId4"/>
          <a:srcRect/>
          <a:stretch>
            <a:fillRect/>
          </a:stretch>
        </p:blipFill>
        <p:spPr>
          <a:xfrm>
            <a:off x="6045154" y="2637381"/>
            <a:ext cx="4925102" cy="3814016"/>
          </a:xfrm>
          <a:prstGeom prst="rect">
            <a:avLst/>
          </a:prstGeom>
        </p:spPr>
      </p:pic>
      <p:sp>
        <p:nvSpPr>
          <p:cNvPr id="9" name="TextBox 9"/>
          <p:cNvSpPr txBox="1"/>
          <p:nvPr/>
        </p:nvSpPr>
        <p:spPr>
          <a:xfrm>
            <a:off x="1407106" y="674389"/>
            <a:ext cx="10515158" cy="733471"/>
          </a:xfrm>
          <a:prstGeom prst="rect">
            <a:avLst/>
          </a:prstGeom>
        </p:spPr>
        <p:txBody>
          <a:bodyPr lIns="0" tIns="0" rIns="0" bIns="0" rtlCol="0" anchor="t">
            <a:spAutoFit/>
          </a:bodyPr>
          <a:lstStyle/>
          <a:p>
            <a:pPr algn="r">
              <a:lnSpc>
                <a:spcPts val="6067"/>
              </a:lnSpc>
            </a:pPr>
            <a:r>
              <a:rPr lang="en-US" sz="4334" b="1" spc="130" dirty="0">
                <a:solidFill>
                  <a:srgbClr val="F2F0F4"/>
                </a:solidFill>
                <a:latin typeface="League Spartan Italics"/>
              </a:rPr>
              <a:t>What is a variable?</a:t>
            </a:r>
          </a:p>
        </p:txBody>
      </p:sp>
      <p:sp>
        <p:nvSpPr>
          <p:cNvPr id="10" name="TextBox 9">
            <a:extLst>
              <a:ext uri="{FF2B5EF4-FFF2-40B4-BE49-F238E27FC236}">
                <a16:creationId xmlns:a16="http://schemas.microsoft.com/office/drawing/2014/main" id="{449716C3-280E-4377-BD60-380B8FF48366}"/>
              </a:ext>
            </a:extLst>
          </p:cNvPr>
          <p:cNvSpPr txBox="1"/>
          <p:nvPr/>
        </p:nvSpPr>
        <p:spPr>
          <a:xfrm>
            <a:off x="152400" y="2565400"/>
            <a:ext cx="5435600" cy="830997"/>
          </a:xfrm>
          <a:prstGeom prst="rect">
            <a:avLst/>
          </a:prstGeom>
          <a:noFill/>
        </p:spPr>
        <p:txBody>
          <a:bodyPr wrap="square" rtlCol="0">
            <a:spAutoFit/>
          </a:bodyPr>
          <a:lstStyle/>
          <a:p>
            <a:pPr marL="381019" indent="-381019">
              <a:buFont typeface="Arial" panose="020B0604020202020204" pitchFamily="34" charset="0"/>
              <a:buChar char="•"/>
            </a:pPr>
            <a:r>
              <a:rPr lang="en-US" sz="2400" dirty="0">
                <a:latin typeface="Gidole" panose="020B0604020202020204" charset="0"/>
              </a:rPr>
              <a:t>Classical statistics: at least a 90%/10% split</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l="2496" r="2496"/>
          <a:stretch>
            <a:fillRect/>
          </a:stretch>
        </p:blipFill>
        <p:spPr>
          <a:xfrm>
            <a:off x="-81211" y="-83122"/>
            <a:ext cx="5125006" cy="3566986"/>
          </a:xfrm>
          <a:prstGeom prst="rect">
            <a:avLst/>
          </a:prstGeom>
        </p:spPr>
      </p:pic>
      <p:sp>
        <p:nvSpPr>
          <p:cNvPr id="3" name="AutoShape 3"/>
          <p:cNvSpPr/>
          <p:nvPr/>
        </p:nvSpPr>
        <p:spPr>
          <a:xfrm>
            <a:off x="-66934" y="3419649"/>
            <a:ext cx="12323555" cy="3438351"/>
          </a:xfrm>
          <a:prstGeom prst="rect">
            <a:avLst/>
          </a:prstGeom>
          <a:solidFill>
            <a:srgbClr val="CF3338"/>
          </a:solidFill>
        </p:spPr>
        <p:txBody>
          <a:bodyPr/>
          <a:lstStyle/>
          <a:p>
            <a:endParaRPr lang="en-US" sz="1200"/>
          </a:p>
        </p:txBody>
      </p:sp>
      <p:grpSp>
        <p:nvGrpSpPr>
          <p:cNvPr id="4" name="Group 4"/>
          <p:cNvGrpSpPr/>
          <p:nvPr/>
        </p:nvGrpSpPr>
        <p:grpSpPr>
          <a:xfrm>
            <a:off x="-81212" y="1822276"/>
            <a:ext cx="5043795" cy="5035725"/>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txBody>
            <a:bodyPr/>
            <a:lstStyle/>
            <a:p>
              <a:endParaRPr lang="en-US" sz="1200"/>
            </a:p>
          </p:txBody>
        </p:sp>
      </p:grpSp>
      <p:grpSp>
        <p:nvGrpSpPr>
          <p:cNvPr id="6" name="Group 6"/>
          <p:cNvGrpSpPr/>
          <p:nvPr/>
        </p:nvGrpSpPr>
        <p:grpSpPr>
          <a:xfrm rot="-10800000">
            <a:off x="-2021172" y="3429000"/>
            <a:ext cx="4042343" cy="3500669"/>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txBody>
            <a:bodyPr/>
            <a:lstStyle/>
            <a:p>
              <a:endParaRPr lang="en-US" sz="1200"/>
            </a:p>
          </p:txBody>
        </p:sp>
      </p:grpSp>
      <p:pic>
        <p:nvPicPr>
          <p:cNvPr id="8" name="Picture 8"/>
          <p:cNvPicPr>
            <a:picLocks noChangeAspect="1"/>
          </p:cNvPicPr>
          <p:nvPr/>
        </p:nvPicPr>
        <p:blipFill>
          <a:blip r:embed="rId4"/>
          <a:srcRect/>
          <a:stretch>
            <a:fillRect/>
          </a:stretch>
        </p:blipFill>
        <p:spPr>
          <a:xfrm>
            <a:off x="10733722" y="6172200"/>
            <a:ext cx="1337189" cy="980327"/>
          </a:xfrm>
          <a:prstGeom prst="rect">
            <a:avLst/>
          </a:prstGeom>
        </p:spPr>
      </p:pic>
      <p:sp>
        <p:nvSpPr>
          <p:cNvPr id="9" name="TextBox 9"/>
          <p:cNvSpPr txBox="1"/>
          <p:nvPr/>
        </p:nvSpPr>
        <p:spPr>
          <a:xfrm>
            <a:off x="6047535" y="176372"/>
            <a:ext cx="5458665" cy="3077766"/>
          </a:xfrm>
          <a:prstGeom prst="rect">
            <a:avLst/>
          </a:prstGeom>
        </p:spPr>
        <p:txBody>
          <a:bodyPr lIns="0" tIns="0" rIns="0" bIns="0" rtlCol="0" anchor="t">
            <a:spAutoFit/>
          </a:bodyPr>
          <a:lstStyle/>
          <a:p>
            <a:pPr algn="r">
              <a:lnSpc>
                <a:spcPts val="6000"/>
              </a:lnSpc>
            </a:pPr>
            <a:r>
              <a:rPr lang="en-US" sz="5000" spc="250" dirty="0">
                <a:solidFill>
                  <a:srgbClr val="000000"/>
                </a:solidFill>
                <a:latin typeface="League Spartan Bold"/>
              </a:rPr>
              <a:t>VARIABLE TYPES AS RECIPE INGREDIENTS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 y="35140"/>
            <a:ext cx="2279491" cy="2275845"/>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txBody>
            <a:bodyPr/>
            <a:lstStyle/>
            <a:p>
              <a:endParaRPr lang="en-US" sz="1200"/>
            </a:p>
          </p:txBody>
        </p:sp>
      </p:grpSp>
      <p:grpSp>
        <p:nvGrpSpPr>
          <p:cNvPr id="4" name="Group 4"/>
          <p:cNvGrpSpPr/>
          <p:nvPr/>
        </p:nvGrpSpPr>
        <p:grpSpPr>
          <a:xfrm rot="-10800000">
            <a:off x="-1407106" y="-126123"/>
            <a:ext cx="2814212" cy="2437107"/>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txBody>
            <a:bodyPr/>
            <a:lstStyle/>
            <a:p>
              <a:endParaRPr lang="en-US" sz="1200"/>
            </a:p>
          </p:txBody>
        </p:sp>
      </p:grpSp>
      <p:pic>
        <p:nvPicPr>
          <p:cNvPr id="6" name="Picture 6"/>
          <p:cNvPicPr>
            <a:picLocks noChangeAspect="1"/>
          </p:cNvPicPr>
          <p:nvPr/>
        </p:nvPicPr>
        <p:blipFill>
          <a:blip r:embed="rId3"/>
          <a:srcRect b="44190"/>
          <a:stretch>
            <a:fillRect/>
          </a:stretch>
        </p:blipFill>
        <p:spPr>
          <a:xfrm>
            <a:off x="10730080" y="6176837"/>
            <a:ext cx="1342081" cy="54912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092004" y="176372"/>
            <a:ext cx="10414196" cy="769441"/>
          </a:xfrm>
          <a:prstGeom prst="rect">
            <a:avLst/>
          </a:prstGeom>
        </p:spPr>
        <p:txBody>
          <a:bodyPr wrap="square" lIns="0" tIns="0" rIns="0" bIns="0" rtlCol="0" anchor="t">
            <a:spAutoFit/>
          </a:bodyPr>
          <a:lstStyle/>
          <a:p>
            <a:pPr algn="ctr">
              <a:lnSpc>
                <a:spcPts val="6000"/>
              </a:lnSpc>
            </a:pPr>
            <a:r>
              <a:rPr lang="en-US" sz="5000" spc="250">
                <a:solidFill>
                  <a:srgbClr val="000000"/>
                </a:solidFill>
                <a:latin typeface="League Spartan Bold"/>
              </a:rPr>
              <a:t>WHAT’S ON THE TABLE?</a:t>
            </a:r>
            <a:endParaRPr lang="en-US" sz="5000" spc="250" dirty="0">
              <a:solidFill>
                <a:srgbClr val="000000"/>
              </a:solidFill>
              <a:latin typeface="League Spartan Bold"/>
            </a:endParaRPr>
          </a:p>
        </p:txBody>
      </p:sp>
      <p:graphicFrame>
        <p:nvGraphicFramePr>
          <p:cNvPr id="9" name="Diagram 8">
            <a:extLst>
              <a:ext uri="{FF2B5EF4-FFF2-40B4-BE49-F238E27FC236}">
                <a16:creationId xmlns:a16="http://schemas.microsoft.com/office/drawing/2014/main" id="{13AAF270-07E1-4777-88C1-183BCBF14F26}"/>
              </a:ext>
            </a:extLst>
          </p:cNvPr>
          <p:cNvGraphicFramePr/>
          <p:nvPr/>
        </p:nvGraphicFramePr>
        <p:xfrm>
          <a:off x="1473102" y="873496"/>
          <a:ext cx="9652000" cy="580813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2408</TotalTime>
  <Words>2762</Words>
  <Application>Microsoft Office PowerPoint</Application>
  <PresentationFormat>Widescreen</PresentationFormat>
  <Paragraphs>313</Paragraphs>
  <Slides>33</Slides>
  <Notes>24</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33</vt:i4>
      </vt:variant>
    </vt:vector>
  </HeadingPairs>
  <TitlesOfParts>
    <vt:vector size="48" baseType="lpstr">
      <vt:lpstr>Aliens &amp; cows</vt:lpstr>
      <vt:lpstr>Arial</vt:lpstr>
      <vt:lpstr>Calibri</vt:lpstr>
      <vt:lpstr>Calibri Light</vt:lpstr>
      <vt:lpstr>Consolas</vt:lpstr>
      <vt:lpstr>Gidole</vt:lpstr>
      <vt:lpstr>Impact</vt:lpstr>
      <vt:lpstr>League Spartan Bold</vt:lpstr>
      <vt:lpstr>League Spartan Italics</vt:lpstr>
      <vt:lpstr>Neue Plak</vt:lpstr>
      <vt:lpstr>Normafixed Tryout</vt:lpstr>
      <vt:lpstr>Open Sans Extra Bold</vt:lpstr>
      <vt:lpstr>Pragmatica</vt:lpstr>
      <vt:lpstr>Roboto Mono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Case Western Reserve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User</dc:creator>
  <cp:lastModifiedBy>George Mount</cp:lastModifiedBy>
  <cp:revision>116</cp:revision>
  <dcterms:created xsi:type="dcterms:W3CDTF">2019-10-19T21:47:18Z</dcterms:created>
  <dcterms:modified xsi:type="dcterms:W3CDTF">2023-08-22T17:52:10Z</dcterms:modified>
</cp:coreProperties>
</file>